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8" r:id="rId38"/>
    <p:sldId id="299" r:id="rId39"/>
    <p:sldId id="300" r:id="rId40"/>
    <p:sldId id="301" r:id="rId41"/>
    <p:sldId id="302" r:id="rId42"/>
    <p:sldId id="292" r:id="rId43"/>
    <p:sldId id="293" r:id="rId44"/>
    <p:sldId id="294" r:id="rId45"/>
    <p:sldId id="295" r:id="rId46"/>
    <p:sldId id="296" r:id="rId47"/>
    <p:sldId id="297" r:id="rId48"/>
  </p:sldIdLst>
  <p:sldSz cx="9906000" cy="6858000" type="A4"/>
  <p:notesSz cx="6797675" cy="9928225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000000"/>
    <a:srgbClr val="001D3A"/>
    <a:srgbClr val="FF3300"/>
    <a:srgbClr val="C8860E"/>
    <a:srgbClr val="000066"/>
    <a:srgbClr val="0000FF"/>
    <a:srgbClr val="FFFF99"/>
    <a:srgbClr val="CC33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2" autoAdjust="0"/>
    <p:restoredTop sz="98074" autoAdjust="0"/>
  </p:normalViewPr>
  <p:slideViewPr>
    <p:cSldViewPr>
      <p:cViewPr varScale="1">
        <p:scale>
          <a:sx n="110" d="100"/>
          <a:sy n="110" d="100"/>
        </p:scale>
        <p:origin x="1578" y="10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10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410"/>
    </p:cViewPr>
  </p:sorterViewPr>
  <p:notesViewPr>
    <p:cSldViewPr>
      <p:cViewPr varScale="1">
        <p:scale>
          <a:sx n="47" d="100"/>
          <a:sy n="47" d="100"/>
        </p:scale>
        <p:origin x="279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122" tIns="45561" rIns="91122" bIns="45561" numCol="1" anchor="t" anchorCtr="0" compatLnSpc="1">
            <a:prstTxWarp prst="textNoShape">
              <a:avLst/>
            </a:prstTxWarp>
          </a:bodyPr>
          <a:lstStyle>
            <a:lvl1pPr algn="l" defTabSz="909638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427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122" tIns="45561" rIns="91122" bIns="45561" numCol="1" anchor="t" anchorCtr="0" compatLnSpc="1">
            <a:prstTxWarp prst="textNoShape">
              <a:avLst/>
            </a:prstTxWarp>
          </a:bodyPr>
          <a:lstStyle>
            <a:lvl1pPr algn="r" defTabSz="909638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42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944813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122" tIns="45561" rIns="91122" bIns="45561" numCol="1" anchor="b" anchorCtr="0" compatLnSpc="1">
            <a:prstTxWarp prst="textNoShape">
              <a:avLst/>
            </a:prstTxWarp>
          </a:bodyPr>
          <a:lstStyle>
            <a:lvl1pPr algn="l" defTabSz="909638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42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863" y="9431338"/>
            <a:ext cx="2944812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122" tIns="45561" rIns="91122" bIns="45561" numCol="1" anchor="b" anchorCtr="0" compatLnSpc="1">
            <a:prstTxWarp prst="textNoShape">
              <a:avLst/>
            </a:prstTxWarp>
          </a:bodyPr>
          <a:lstStyle>
            <a:lvl1pPr algn="r" defTabSz="909638">
              <a:defRPr sz="1200"/>
            </a:lvl1pPr>
          </a:lstStyle>
          <a:p>
            <a:pPr>
              <a:defRPr/>
            </a:pPr>
            <a:fld id="{91CEAB8E-1E52-4AF3-A645-E2A34AEB46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4269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122" tIns="45561" rIns="91122" bIns="45561" numCol="1" anchor="t" anchorCtr="0" compatLnSpc="1">
            <a:prstTxWarp prst="textNoShape">
              <a:avLst/>
            </a:prstTxWarp>
          </a:bodyPr>
          <a:lstStyle>
            <a:lvl1pPr algn="l" defTabSz="909638"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122" tIns="45561" rIns="91122" bIns="45561" numCol="1" anchor="t" anchorCtr="0" compatLnSpc="1">
            <a:prstTxWarp prst="textNoShape">
              <a:avLst/>
            </a:prstTxWarp>
          </a:bodyPr>
          <a:lstStyle>
            <a:lvl1pPr algn="r" defTabSz="909638"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6125"/>
            <a:ext cx="5372100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3288"/>
            <a:ext cx="4984750" cy="44688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122" tIns="45561" rIns="91122" bIns="455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30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944813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122" tIns="45561" rIns="91122" bIns="45561" numCol="1" anchor="b" anchorCtr="0" compatLnSpc="1">
            <a:prstTxWarp prst="textNoShape">
              <a:avLst/>
            </a:prstTxWarp>
          </a:bodyPr>
          <a:lstStyle>
            <a:lvl1pPr algn="l" defTabSz="909638"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30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863" y="9431338"/>
            <a:ext cx="2944812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122" tIns="45561" rIns="91122" bIns="45561" numCol="1" anchor="b" anchorCtr="0" compatLnSpc="1">
            <a:prstTxWarp prst="textNoShape">
              <a:avLst/>
            </a:prstTxWarp>
          </a:bodyPr>
          <a:lstStyle>
            <a:lvl1pPr algn="r" defTabSz="909638"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BC7D674A-C53E-4DF2-95AB-FDF5B54D8C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1229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所谓的图灵机就是指一个抽象的机器，它有一条无限长的纸带，纸带分成了一个一个的小方格，每个方格有不同的颜色。有一个机器头在纸带上移来移去。机器头有一组内部状态，还有一些固定的程序。在每个时刻，机器头都要从当前纸带上读入一个方格信息，然后结合自己的内部状态查找程序表，根据程序输出信息到纸带方格上，并转换自己的内部状态，然后进行移动。</a:t>
            </a:r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BB27A9DC-7A14-49BA-8EF6-6719F30F1EA1}" type="slidenum">
              <a:rPr lang="zh-CN" altLang="en-US" smtClean="0">
                <a:latin typeface="Arial" charset="0"/>
                <a:ea typeface="宋体" charset="-122"/>
              </a:rPr>
              <a:pPr>
                <a:buFont typeface="Arial" charset="0"/>
                <a:buNone/>
              </a:pPr>
              <a:t>3</a:t>
            </a:fld>
            <a:endParaRPr lang="en-US" altLang="zh-CN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所谓的图灵机就是指一个抽象的机器，它有一条无限长的纸带，纸带分成了一个一个的小方格，每个方格有不同的颜色。有一个机器头在纸带上移来移去。机器头有一组内部状态，还有一些固定的程序。在每个时刻，机器头都要从当前纸带上读入一个方格信息，然后结合自己的内部状态查找程序表，根据程序输出信息到纸带方格上，并转换自己的内部状态，然后进行移动。</a:t>
            </a:r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BB27A9DC-7A14-49BA-8EF6-6719F30F1EA1}" type="slidenum">
              <a:rPr lang="zh-CN" altLang="en-US" smtClean="0">
                <a:latin typeface="Arial" charset="0"/>
                <a:ea typeface="宋体" charset="-122"/>
              </a:rPr>
              <a:pPr>
                <a:buFont typeface="Arial" charset="0"/>
                <a:buNone/>
              </a:pPr>
              <a:t>39</a:t>
            </a:fld>
            <a:endParaRPr lang="en-US" altLang="zh-CN"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8471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所谓的图灵机就是指一个抽象的机器，它有一条无限长的纸带，纸带分成了一个一个的小方格，每个方格有不同的颜色。有一个机器头在纸带上移来移去。机器头有一组内部状态，还有一些固定的程序。在每个时刻，机器头都要从当前纸带上读入一个方格信息，然后结合自己的内部状态查找程序表，根据程序输出信息到纸带方格上，并转换自己的内部状态，然后进行移动。</a:t>
            </a:r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BB27A9DC-7A14-49BA-8EF6-6719F30F1EA1}" type="slidenum">
              <a:rPr lang="zh-CN" altLang="en-US" smtClean="0">
                <a:latin typeface="Arial" charset="0"/>
                <a:ea typeface="宋体" charset="-122"/>
              </a:rPr>
              <a:pPr>
                <a:buFont typeface="Arial" charset="0"/>
                <a:buNone/>
              </a:pPr>
              <a:t>40</a:t>
            </a:fld>
            <a:endParaRPr lang="en-US" altLang="zh-CN"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1624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所谓的图灵机就是指一个抽象的机器，它有一条无限长的纸带，纸带分成了一个一个的小方格，每个方格有不同的颜色。有一个机器头在纸带上移来移去。机器头有一组内部状态，还有一些固定的程序。在每个时刻，机器头都要从当前纸带上读入一个方格信息，然后结合自己的内部状态查找程序表，根据程序输出信息到纸带方格上，并转换自己的内部状态，然后进行移动。</a:t>
            </a:r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BB27A9DC-7A14-49BA-8EF6-6719F30F1EA1}" type="slidenum">
              <a:rPr lang="zh-CN" altLang="en-US" smtClean="0">
                <a:latin typeface="Arial" charset="0"/>
                <a:ea typeface="宋体" charset="-122"/>
              </a:rPr>
              <a:pPr>
                <a:buFont typeface="Arial" charset="0"/>
                <a:buNone/>
              </a:pPr>
              <a:t>41</a:t>
            </a:fld>
            <a:endParaRPr lang="en-US" altLang="zh-CN"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6229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A4F1A5F0-1EBB-4E66-829B-611B90D9F580}" type="slidenum">
              <a:rPr lang="zh-CN" altLang="en-US" smtClean="0">
                <a:latin typeface="Arial" charset="0"/>
                <a:ea typeface="宋体" charset="-122"/>
              </a:rPr>
              <a:pPr>
                <a:buFont typeface="Arial" charset="0"/>
                <a:buNone/>
              </a:pPr>
              <a:t>4</a:t>
            </a:fld>
            <a:endParaRPr lang="en-US" altLang="zh-CN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/>
              <a:t>Plan9</a:t>
            </a:r>
            <a:r>
              <a:rPr lang="zh-CN" altLang="en-US"/>
              <a:t>的作者</a:t>
            </a:r>
            <a:endParaRPr lang="en-US" altLang="zh-CN"/>
          </a:p>
          <a:p>
            <a:r>
              <a:rPr lang="zh-CN" altLang="en-US"/>
              <a:t>麻省理工大学计算机系的马丁教授评价说：如果说，乔布斯是可视化产品中的国王，那么里奇就是不可见王国中的君主。乔布斯的贡献在于，他如此了解用户的需求和渴求，以至于创造出了让当代人乐不思蜀的科技产品。然而，却是里奇先生为这些产品提供了最核心的部件，人们看不到这些部件，却每天都在使用着。</a:t>
            </a:r>
          </a:p>
          <a:p>
            <a:r>
              <a:rPr lang="zh-CN" altLang="en-US"/>
              <a:t>克尼汉评价道：牛顿说他是站在巨人的肩膀上，如今，我们都站在里奇的肩膀上。</a:t>
            </a:r>
          </a:p>
          <a:p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BFB22327-ACC3-45AC-9323-CE9CB3EFEBDB}" type="slidenum">
              <a:rPr lang="zh-CN" altLang="en-US" smtClean="0">
                <a:latin typeface="Arial" charset="0"/>
                <a:ea typeface="宋体" charset="-122"/>
              </a:rPr>
              <a:pPr>
                <a:buFont typeface="Arial" charset="0"/>
                <a:buNone/>
              </a:pPr>
              <a:t>7</a:t>
            </a:fld>
            <a:endParaRPr lang="en-US" altLang="zh-CN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2950"/>
            <a:ext cx="5375275" cy="3722688"/>
          </a:xfrm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8194" y="4714184"/>
            <a:ext cx="5438140" cy="4467701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参考：</a:t>
            </a:r>
          </a:p>
          <a:p>
            <a:pPr eaLnBrk="1" hangingPunct="1"/>
            <a:r>
              <a:rPr lang="zh-CN" altLang="en-US"/>
              <a:t>http://coolshell.cn/articles/4657.html</a:t>
            </a:r>
          </a:p>
          <a:p>
            <a:pPr eaLnBrk="1" hangingPunct="1"/>
            <a:r>
              <a:rPr lang="zh-CN" altLang="en-US"/>
              <a:t>http://coolshell.cn/articles/4576.html</a:t>
            </a:r>
          </a:p>
          <a:p>
            <a:pPr eaLnBrk="1" hangingPunct="1"/>
            <a:r>
              <a:rPr lang="zh-CN" altLang="en-US"/>
              <a:t>http://coolshell.cn/articles/3928.html</a:t>
            </a:r>
          </a:p>
          <a:p>
            <a:pPr eaLnBrk="1" hangingPunct="1"/>
            <a:r>
              <a:rPr lang="zh-CN" altLang="en-US"/>
              <a:t>http://coolshell.cn/articles/2806.html</a:t>
            </a:r>
          </a:p>
          <a:p>
            <a:pPr eaLnBrk="1" hangingPunct="1"/>
            <a:r>
              <a:rPr lang="zh-CN" altLang="en-US"/>
              <a:t>http://coolshell.cn/articles/1998.html</a:t>
            </a:r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http://coolshell.cn/articles/4875.html</a:t>
            </a:r>
          </a:p>
          <a:p>
            <a:pPr eaLnBrk="1" hangingPunct="1"/>
            <a:r>
              <a:rPr lang="zh-CN" altLang="en-US"/>
              <a:t>http://coolshell.cn/articles/4758.html</a:t>
            </a:r>
          </a:p>
          <a:p>
            <a:pPr eaLnBrk="1" hangingPunct="1"/>
            <a:r>
              <a:rPr lang="zh-CN" altLang="en-US"/>
              <a:t>http://coolshell.cn/category/story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参考：</a:t>
            </a:r>
          </a:p>
          <a:p>
            <a:pPr eaLnBrk="1" hangingPunct="1"/>
            <a:r>
              <a:rPr lang="zh-CN" altLang="en-US"/>
              <a:t>http://coolshell.cn/articles/4657.html</a:t>
            </a:r>
          </a:p>
          <a:p>
            <a:pPr eaLnBrk="1" hangingPunct="1"/>
            <a:r>
              <a:rPr lang="zh-CN" altLang="en-US"/>
              <a:t>http://coolshell.cn/articles/4576.html</a:t>
            </a:r>
          </a:p>
          <a:p>
            <a:pPr eaLnBrk="1" hangingPunct="1"/>
            <a:r>
              <a:rPr lang="zh-CN" altLang="en-US"/>
              <a:t>http://coolshell.cn/articles/3928.html</a:t>
            </a:r>
          </a:p>
          <a:p>
            <a:pPr eaLnBrk="1" hangingPunct="1"/>
            <a:r>
              <a:rPr lang="zh-CN" altLang="en-US"/>
              <a:t>http://coolshell.cn/articles/2806.html</a:t>
            </a:r>
          </a:p>
          <a:p>
            <a:pPr eaLnBrk="1" hangingPunct="1"/>
            <a:r>
              <a:rPr lang="zh-CN" altLang="en-US"/>
              <a:t>http://coolshell.cn/articles/1998.html</a:t>
            </a:r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http://coolshell.cn/articles/4875.html</a:t>
            </a:r>
          </a:p>
          <a:p>
            <a:pPr eaLnBrk="1" hangingPunct="1"/>
            <a:r>
              <a:rPr lang="zh-CN" altLang="en-US"/>
              <a:t>http://coolshell.cn/articles/4758.html</a:t>
            </a:r>
          </a:p>
          <a:p>
            <a:pPr eaLnBrk="1" hangingPunct="1"/>
            <a:r>
              <a:rPr lang="zh-CN" altLang="en-US"/>
              <a:t>http://coolshell.cn/category/story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2950"/>
            <a:ext cx="5375275" cy="3722688"/>
          </a:xfrm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8194" y="4714184"/>
            <a:ext cx="5438140" cy="4467701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参考：</a:t>
            </a:r>
          </a:p>
          <a:p>
            <a:pPr eaLnBrk="1" hangingPunct="1"/>
            <a:r>
              <a:rPr lang="zh-CN" altLang="en-US"/>
              <a:t>http://coolshell.cn/articles/4657.html</a:t>
            </a:r>
          </a:p>
          <a:p>
            <a:pPr eaLnBrk="1" hangingPunct="1"/>
            <a:r>
              <a:rPr lang="zh-CN" altLang="en-US"/>
              <a:t>http://coolshell.cn/articles/4576.html</a:t>
            </a:r>
          </a:p>
          <a:p>
            <a:pPr eaLnBrk="1" hangingPunct="1"/>
            <a:r>
              <a:rPr lang="zh-CN" altLang="en-US"/>
              <a:t>http://coolshell.cn/articles/3928.html</a:t>
            </a:r>
          </a:p>
          <a:p>
            <a:pPr eaLnBrk="1" hangingPunct="1"/>
            <a:r>
              <a:rPr lang="zh-CN" altLang="en-US"/>
              <a:t>http://coolshell.cn/articles/2806.html</a:t>
            </a:r>
          </a:p>
          <a:p>
            <a:pPr eaLnBrk="1" hangingPunct="1"/>
            <a:r>
              <a:rPr lang="zh-CN" altLang="en-US"/>
              <a:t>http://coolshell.cn/articles/1998.html</a:t>
            </a:r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http://coolshell.cn/articles/4875.html</a:t>
            </a:r>
          </a:p>
          <a:p>
            <a:pPr eaLnBrk="1" hangingPunct="1"/>
            <a:r>
              <a:rPr lang="zh-CN" altLang="en-US"/>
              <a:t>http://coolshell.cn/articles/4758.html</a:t>
            </a:r>
          </a:p>
          <a:p>
            <a:pPr eaLnBrk="1" hangingPunct="1"/>
            <a:r>
              <a:rPr lang="zh-CN" altLang="en-US"/>
              <a:t>http://coolshell.cn/category/story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9613" y="742950"/>
            <a:ext cx="5375275" cy="3722688"/>
          </a:xfrm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8194" y="4714184"/>
            <a:ext cx="5438140" cy="4467701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参考：</a:t>
            </a:r>
          </a:p>
          <a:p>
            <a:pPr eaLnBrk="1" hangingPunct="1"/>
            <a:r>
              <a:rPr lang="zh-CN" altLang="en-US"/>
              <a:t>http://coolshell.cn/articles/4657.html</a:t>
            </a:r>
          </a:p>
          <a:p>
            <a:pPr eaLnBrk="1" hangingPunct="1"/>
            <a:r>
              <a:rPr lang="zh-CN" altLang="en-US"/>
              <a:t>http://coolshell.cn/articles/4576.html</a:t>
            </a:r>
          </a:p>
          <a:p>
            <a:pPr eaLnBrk="1" hangingPunct="1"/>
            <a:r>
              <a:rPr lang="zh-CN" altLang="en-US"/>
              <a:t>http://coolshell.cn/articles/3928.html</a:t>
            </a:r>
          </a:p>
          <a:p>
            <a:pPr eaLnBrk="1" hangingPunct="1"/>
            <a:r>
              <a:rPr lang="zh-CN" altLang="en-US"/>
              <a:t>http://coolshell.cn/articles/2806.html</a:t>
            </a:r>
          </a:p>
          <a:p>
            <a:pPr eaLnBrk="1" hangingPunct="1"/>
            <a:r>
              <a:rPr lang="zh-CN" altLang="en-US"/>
              <a:t>http://coolshell.cn/articles/1998.html</a:t>
            </a:r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http://coolshell.cn/articles/4875.html</a:t>
            </a:r>
          </a:p>
          <a:p>
            <a:pPr eaLnBrk="1" hangingPunct="1"/>
            <a:r>
              <a:rPr lang="zh-CN" altLang="en-US"/>
              <a:t>http://coolshell.cn/articles/4758.html</a:t>
            </a:r>
          </a:p>
          <a:p>
            <a:pPr eaLnBrk="1" hangingPunct="1"/>
            <a:r>
              <a:rPr lang="zh-CN" altLang="en-US"/>
              <a:t>http://coolshell.cn/category/story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所谓的图灵机就是指一个抽象的机器，它有一条无限长的纸带，纸带分成了一个一个的小方格，每个方格有不同的颜色。有一个机器头在纸带上移来移去。机器头有一组内部状态，还有一些固定的程序。在每个时刻，机器头都要从当前纸带上读入一个方格信息，然后结合自己的内部状态查找程序表，根据程序输出信息到纸带方格上，并转换自己的内部状态，然后进行移动。</a:t>
            </a:r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BB27A9DC-7A14-49BA-8EF6-6719F30F1EA1}" type="slidenum">
              <a:rPr lang="zh-CN" altLang="en-US" smtClean="0">
                <a:latin typeface="Arial" charset="0"/>
                <a:ea typeface="宋体" charset="-122"/>
              </a:rPr>
              <a:pPr>
                <a:buFont typeface="Arial" charset="0"/>
                <a:buNone/>
              </a:pPr>
              <a:t>37</a:t>
            </a:fld>
            <a:endParaRPr lang="en-US" altLang="zh-CN"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9685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所谓的图灵机就是指一个抽象的机器，它有一条无限长的纸带，纸带分成了一个一个的小方格，每个方格有不同的颜色。有一个机器头在纸带上移来移去。机器头有一组内部状态，还有一些固定的程序。在每个时刻，机器头都要从当前纸带上读入一个方格信息，然后结合自己的内部状态查找程序表，根据程序输出信息到纸带方格上，并转换自己的内部状态，然后进行移动。</a:t>
            </a:r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BB27A9DC-7A14-49BA-8EF6-6719F30F1EA1}" type="slidenum">
              <a:rPr lang="zh-CN" altLang="en-US" smtClean="0">
                <a:latin typeface="Arial" charset="0"/>
                <a:ea typeface="宋体" charset="-122"/>
              </a:rPr>
              <a:pPr>
                <a:buFont typeface="Arial" charset="0"/>
                <a:buNone/>
              </a:pPr>
              <a:t>38</a:t>
            </a:fld>
            <a:endParaRPr lang="en-US" altLang="zh-CN"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8894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backgroud-bluefram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561975"/>
            <a:ext cx="992505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软件所所徽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63" y="112713"/>
            <a:ext cx="1366837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iscas-mzd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588" y="96838"/>
            <a:ext cx="2141537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824663" y="333375"/>
            <a:ext cx="2808287" cy="2444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1000" b="0">
                <a:solidFill>
                  <a:srgbClr val="777777"/>
                </a:solidFill>
                <a:ea typeface="华文行楷" pitchFamily="2" charset="-122"/>
              </a:rPr>
              <a:t>Institute of Software,Chinese Academy of Sciences</a:t>
            </a:r>
          </a:p>
        </p:txBody>
      </p:sp>
      <p:sp>
        <p:nvSpPr>
          <p:cNvPr id="191386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488950" y="1828800"/>
            <a:ext cx="8928100" cy="1744663"/>
          </a:xfrm>
          <a:noFill/>
        </p:spPr>
        <p:txBody>
          <a:bodyPr lIns="91440" rIns="91440"/>
          <a:lstStyle>
            <a:lvl1pPr algn="ctr">
              <a:defRPr sz="44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191386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647825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37849855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‹#›</a:t>
            </a:r>
          </a:p>
        </p:txBody>
      </p:sp>
      <p:sp>
        <p:nvSpPr>
          <p:cNvPr id="6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186309-1557-4760-BFCC-A8CA618ECF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831279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29500" y="568325"/>
            <a:ext cx="2476500" cy="54530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568325"/>
            <a:ext cx="7277100" cy="54530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‹#›</a:t>
            </a:r>
          </a:p>
        </p:txBody>
      </p:sp>
      <p:sp>
        <p:nvSpPr>
          <p:cNvPr id="6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5A923-AA79-42CB-AEBF-F06CE1EDB2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358280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58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52388"/>
            <a:ext cx="920552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8318B3-CF94-4338-9C47-A02F66CD6F1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Rectangle 105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05750" y="6237288"/>
            <a:ext cx="1905000" cy="457200"/>
          </a:xfrm>
        </p:spPr>
        <p:txBody>
          <a:bodyPr/>
          <a:lstStyle>
            <a:lvl1pPr>
              <a:defRPr sz="1400" b="1" i="0" baseline="0">
                <a:solidFill>
                  <a:srgbClr val="001D3A"/>
                </a:solidFill>
              </a:defRPr>
            </a:lvl1pPr>
          </a:lstStyle>
          <a:p>
            <a:pPr>
              <a:defRPr/>
            </a:pPr>
            <a:fld id="{581DD3E0-5F7C-46B2-AE3F-E816681047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749283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‹#›</a:t>
            </a:r>
          </a:p>
        </p:txBody>
      </p:sp>
      <p:sp>
        <p:nvSpPr>
          <p:cNvPr id="6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0C540-FA4A-4C72-B81A-93C6DC1F80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427198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8950" y="1412875"/>
            <a:ext cx="4387850" cy="460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9200" y="1412875"/>
            <a:ext cx="4387850" cy="460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‹#›</a:t>
            </a:r>
          </a:p>
        </p:txBody>
      </p:sp>
      <p:sp>
        <p:nvSpPr>
          <p:cNvPr id="7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0C3C9-4EC1-4D0E-A124-05EA02C5D9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061704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‹#›</a:t>
            </a:r>
          </a:p>
        </p:txBody>
      </p:sp>
      <p:sp>
        <p:nvSpPr>
          <p:cNvPr id="9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3E9D4A-0597-4B45-9AF7-E0992F0E6E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992731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‹#›</a:t>
            </a:r>
          </a:p>
        </p:txBody>
      </p:sp>
      <p:sp>
        <p:nvSpPr>
          <p:cNvPr id="5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B2FFED-9152-4D2D-86D8-2C5FC9A66E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21694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E3554-2F4C-4F81-A61C-F7B03B5D2EAE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4" name="Rectangle 105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66901" y="6345745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E041F5-C80F-41AD-85A6-1DB15A00DD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494179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‹#›</a:t>
            </a:r>
          </a:p>
        </p:txBody>
      </p:sp>
      <p:sp>
        <p:nvSpPr>
          <p:cNvPr id="7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2B5A26-504E-4E45-B2B1-F0DD749C1A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813452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‹#›</a:t>
            </a:r>
          </a:p>
        </p:txBody>
      </p:sp>
      <p:sp>
        <p:nvSpPr>
          <p:cNvPr id="7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4394A5-E25D-4EC5-882D-FDF0894202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947067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63" descr="backgroud-blueframe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561975"/>
            <a:ext cx="992505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047" descr="软件所所徽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50" y="112713"/>
            <a:ext cx="13668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1056" descr="iscas-mzd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588" y="96838"/>
            <a:ext cx="2141537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Text Box 1045"/>
          <p:cNvSpPr txBox="1">
            <a:spLocks noChangeArrowheads="1"/>
          </p:cNvSpPr>
          <p:nvPr/>
        </p:nvSpPr>
        <p:spPr bwMode="auto">
          <a:xfrm>
            <a:off x="6824663" y="333375"/>
            <a:ext cx="2808287" cy="2444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2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1000" b="0">
                <a:solidFill>
                  <a:srgbClr val="777777"/>
                </a:solidFill>
                <a:ea typeface="华文行楷" pitchFamily="2" charset="-122"/>
              </a:rPr>
              <a:t>Institute of Software,Chinese Academy of Sciences</a:t>
            </a:r>
          </a:p>
        </p:txBody>
      </p:sp>
      <p:sp>
        <p:nvSpPr>
          <p:cNvPr id="3105" name="Rectangle 105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205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06" name="Rectangle 105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643" y="1506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fld id="{D8894C89-F3FE-40C0-A5F3-ADEF3E1A655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3107" name="Rectangle 105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205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rgbClr val="0000CC"/>
                </a:solidFill>
                <a:ea typeface="+mn-ea"/>
              </a:defRPr>
            </a:lvl1pPr>
          </a:lstStyle>
          <a:p>
            <a:pPr>
              <a:defRPr/>
            </a:pPr>
            <a:fld id="{FE7D64B2-A068-40FD-8A0E-D4EEE312E3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3" name="Rectangle 106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8950" y="1412875"/>
            <a:ext cx="8928100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109" name="Rectangle 1061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0" y="568325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单击此处编辑母版标题样式文件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2" r:id="rId1"/>
    <p:sldLayoutId id="2147484583" r:id="rId2"/>
    <p:sldLayoutId id="2147484573" r:id="rId3"/>
    <p:sldLayoutId id="2147484574" r:id="rId4"/>
    <p:sldLayoutId id="2147484575" r:id="rId5"/>
    <p:sldLayoutId id="2147484576" r:id="rId6"/>
    <p:sldLayoutId id="2147484577" r:id="rId7"/>
    <p:sldLayoutId id="2147484578" r:id="rId8"/>
    <p:sldLayoutId id="2147484579" r:id="rId9"/>
    <p:sldLayoutId id="2147484580" r:id="rId10"/>
    <p:sldLayoutId id="2147484581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5050"/>
        </a:buClr>
        <a:buSzPct val="120000"/>
        <a:buFont typeface="Wingdings" pitchFamily="2" charset="2"/>
        <a:buChar char="§"/>
        <a:defRPr kumimoji="1" sz="2600" b="1">
          <a:solidFill>
            <a:srgbClr val="000066"/>
          </a:solidFill>
          <a:latin typeface="+mn-lt"/>
          <a:ea typeface="黑体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v"/>
        <a:defRPr kumimoji="1" sz="2400" b="1">
          <a:solidFill>
            <a:srgbClr val="0000FF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2"/>
        <a:buChar char="F"/>
        <a:defRPr kumimoji="1" sz="2000" b="1">
          <a:solidFill>
            <a:srgbClr val="A50021"/>
          </a:solidFill>
          <a:latin typeface="+mn-lt"/>
          <a:ea typeface="楷体_GB2312" pitchFamily="49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 sz="2000" b="1">
          <a:solidFill>
            <a:srgbClr val="292929"/>
          </a:solidFill>
          <a:latin typeface="+mn-lt"/>
          <a:ea typeface="楷体_GB2312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 b="1">
          <a:solidFill>
            <a:srgbClr val="FF3300"/>
          </a:solidFill>
          <a:latin typeface="+mn-lt"/>
          <a:ea typeface="楷体_GB2312" pitchFamily="49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rgbClr val="1C1C1C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rgbClr val="1C1C1C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rgbClr val="1C1C1C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rgbClr val="1C1C1C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futurist.se/gldt/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82"/>
          <p:cNvSpPr>
            <a:spLocks noGrp="1" noChangeArrowheads="1"/>
          </p:cNvSpPr>
          <p:nvPr>
            <p:ph type="ctrTitle" sz="quarter" idx="4294967295"/>
          </p:nvPr>
        </p:nvSpPr>
        <p:spPr>
          <a:xfrm>
            <a:off x="0" y="2193894"/>
            <a:ext cx="9906000" cy="1989199"/>
          </a:xfrm>
          <a:noFill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4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第一章 第</a:t>
            </a:r>
            <a:r>
              <a:rPr lang="en-US" altLang="zh-CN" sz="4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sz="4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讲 </a:t>
            </a:r>
            <a:br>
              <a:rPr lang="en-US" altLang="zh-CN" sz="4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sz="4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Linux</a:t>
            </a:r>
            <a:r>
              <a:rPr lang="zh-CN" altLang="en-US" sz="4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和</a:t>
            </a:r>
            <a:r>
              <a:rPr lang="en-US" altLang="zh-CN" sz="4400" dirty="0" err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openEuler</a:t>
            </a:r>
            <a:r>
              <a:rPr lang="zh-CN" altLang="en-US" sz="4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的发展历史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98C79F-1A9B-4C07-AA91-F7E123016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1</a:t>
            </a:fld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897731" y="1530351"/>
            <a:ext cx="8089900" cy="4772025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1800">
                <a:solidFill>
                  <a:srgbClr val="3D5C00"/>
                </a:solidFill>
                <a:ea typeface="宋体" charset="-122"/>
              </a:rPr>
              <a:t>人们迫切需要一个统一的Unix系统标准</a:t>
            </a:r>
          </a:p>
          <a:p>
            <a:pPr eaLnBrk="1" hangingPunct="1">
              <a:lnSpc>
                <a:spcPct val="80000"/>
              </a:lnSpc>
            </a:pPr>
            <a:endParaRPr lang="zh-CN" altLang="en-US" sz="1800">
              <a:solidFill>
                <a:srgbClr val="3D5C00"/>
              </a:solidFill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endParaRPr lang="zh-CN" altLang="en-US" sz="1800">
              <a:solidFill>
                <a:srgbClr val="3D5C00"/>
              </a:solidFill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1600">
                <a:ea typeface="宋体" charset="-122"/>
                <a:sym typeface="Arial" charset="0"/>
              </a:rPr>
              <a:t>IEEE的POSIX标准委员会应运而生</a:t>
            </a:r>
          </a:p>
          <a:p>
            <a:pPr eaLnBrk="1" hangingPunct="1">
              <a:lnSpc>
                <a:spcPct val="80000"/>
              </a:lnSpc>
            </a:pPr>
            <a:endParaRPr lang="zh-CN" altLang="en-US" sz="1600">
              <a:ea typeface="宋体" charset="-122"/>
              <a:sym typeface="Arial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>
                <a:ea typeface="宋体" charset="-122"/>
                <a:sym typeface="Arial" charset="0"/>
              </a:rPr>
              <a:t>IEEE是美国电气与电子工程师协会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>
                <a:ea typeface="宋体" charset="-122"/>
                <a:sym typeface="Arial" charset="0"/>
              </a:rPr>
              <a:t>POSIX指的是可移植的操作系统接口（Portable Operating System Interface）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>
                <a:ea typeface="宋体" charset="-122"/>
                <a:sym typeface="Arial" charset="0"/>
              </a:rPr>
              <a:t>委员会专门从事Unix的标准化工作并按照其定义的标准重新实现Unix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>
                <a:ea typeface="宋体" charset="-122"/>
                <a:sym typeface="Arial" charset="0"/>
              </a:rPr>
              <a:t>该标准的目的：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>
                <a:ea typeface="宋体" charset="-122"/>
                <a:sym typeface="Arial" charset="0"/>
              </a:rPr>
              <a:t>提高应用程序在各种Unix系统环境之间的可移植性。它定义了“依从POSIX的”操作系统必须提供的各种服务及接口（编程接口、系统工具接口等）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>
                <a:ea typeface="宋体" charset="-122"/>
                <a:sym typeface="Arial" charset="0"/>
              </a:rPr>
              <a:t>此标准已被大多数计算机制造商采用（甚至有些供应专有操作系统的制造商也声称其系统依从POSIX）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>
                <a:ea typeface="宋体" charset="-122"/>
                <a:sym typeface="Arial" charset="0"/>
              </a:rPr>
              <a:t>经过将近20年的工作，目前，相关标准已经成熟稳定</a:t>
            </a:r>
          </a:p>
        </p:txBody>
      </p:sp>
      <p:pic>
        <p:nvPicPr>
          <p:cNvPr id="13316" name="Picture 4" descr="logo_pos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9665" y="1927225"/>
            <a:ext cx="226668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90CA6CD2-146F-4F83-BB63-BC398221936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55624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dirty="0"/>
              <a:t>POSIX</a:t>
            </a:r>
            <a:r>
              <a:rPr lang="zh-CN" altLang="en-US" dirty="0"/>
              <a:t>标准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D43B4E7-6E90-48E0-B649-1606EEC02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302783" y="1490267"/>
            <a:ext cx="7513438" cy="4335463"/>
          </a:xfrm>
          <a:noFill/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1800" dirty="0">
                <a:solidFill>
                  <a:srgbClr val="3D5C00"/>
                </a:solidFill>
                <a:ea typeface="宋体" charset="-122"/>
              </a:rPr>
              <a:t>BSD家族 (Berkeley Software Distribution) </a:t>
            </a: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solidFill>
                  <a:srgbClr val="111111"/>
                </a:solidFill>
                <a:ea typeface="宋体" charset="-122"/>
                <a:sym typeface="Arial" charset="0"/>
              </a:rPr>
              <a:t>从Unix32V系统之后，BSD作为Unix的两条发展路线之一，1970年代由加州大学伯克利分校的学生Bill Joy开创</a:t>
            </a: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solidFill>
                  <a:srgbClr val="111111"/>
                </a:solidFill>
                <a:ea typeface="宋体" charset="-122"/>
                <a:sym typeface="Arial" charset="0"/>
              </a:rPr>
              <a:t>BSD常被当作工作站级别的Unix系统，这归功于BSD的使用授权非常宽松</a:t>
            </a: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solidFill>
                  <a:srgbClr val="111111"/>
                </a:solidFill>
                <a:ea typeface="宋体" charset="-122"/>
                <a:sym typeface="Arial" charset="0"/>
              </a:rPr>
              <a:t>许多1980年代成立的计算机公司，不少都从BSD中获益，比较著名的例子如DEC的Ultrix，以及Sun公司的SunOS</a:t>
            </a: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solidFill>
                  <a:srgbClr val="111111"/>
                </a:solidFill>
                <a:ea typeface="宋体" charset="-122"/>
                <a:sym typeface="Arial" charset="0"/>
              </a:rPr>
              <a:t>1994年，4.4BSD发布，继而该开发小组解散。在此之后，几种基于4.4BSD的发行版（FreeBSD, OpenBSD和NetBSD）仍在继续维护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14341" name="AutoShape 6" descr="http://t12.baidu.com/it/u=1662334976,596983378&amp;fm=58"/>
          <p:cNvSpPr>
            <a:spLocks noChangeAspect="1" noChangeArrowheads="1"/>
          </p:cNvSpPr>
          <p:nvPr/>
        </p:nvSpPr>
        <p:spPr bwMode="auto">
          <a:xfrm>
            <a:off x="168540" y="-144463"/>
            <a:ext cx="3302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4342" name="Picture 8" descr="http://g.hiphotos.baidu.com/baike/c0%3Dbaike80%2C5%2C5%2C80%2C26/sign=82aef7ba7bcb0a46912f836b0a0a9d41/838ba61ea8d3fd1fcf69b77a304e251f94cad1c8a7867f31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73280" y="2186781"/>
            <a:ext cx="2550451" cy="248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8A755E22-6F99-44C6-8815-B5B467BE29E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dirty="0"/>
              <a:t>BSD</a:t>
            </a:r>
            <a:r>
              <a:rPr lang="zh-CN" altLang="en-US" dirty="0"/>
              <a:t>的进化史</a:t>
            </a: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AAD0E6-D76F-4EB0-B791-E63BA41A2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920552" y="1988840"/>
            <a:ext cx="8337550" cy="4148138"/>
          </a:xfrm>
          <a:noFill/>
        </p:spPr>
        <p:txBody>
          <a:bodyPr/>
          <a:lstStyle/>
          <a:p>
            <a:pPr eaLnBrk="1" hangingPunct="1"/>
            <a:r>
              <a:rPr lang="zh-CN" altLang="en-US" sz="1800" dirty="0">
                <a:solidFill>
                  <a:srgbClr val="3D5C00"/>
                </a:solidFill>
                <a:ea typeface="宋体" charset="-122"/>
              </a:rPr>
              <a:t>System III &amp; V家族 (贝尔实验室研发) </a:t>
            </a:r>
          </a:p>
          <a:p>
            <a:pPr lvl="1">
              <a:lnSpc>
                <a:spcPct val="120000"/>
              </a:lnSpc>
            </a:pPr>
            <a:r>
              <a:rPr lang="zh-CN" altLang="en-US" sz="1800" dirty="0">
                <a:solidFill>
                  <a:srgbClr val="111111"/>
                </a:solidFill>
                <a:ea typeface="宋体" charset="-122"/>
                <a:sym typeface="Arial" charset="0"/>
              </a:rPr>
              <a:t>与BSD一样，System III &amp; V系列是Unix32V系统的另一个发展分支。从70年代末开始，由AT&amp;T的贝尔实验室开发</a:t>
            </a:r>
          </a:p>
          <a:p>
            <a:pPr lvl="1">
              <a:lnSpc>
                <a:spcPct val="120000"/>
              </a:lnSpc>
            </a:pPr>
            <a:r>
              <a:rPr lang="zh-CN" altLang="en-US" sz="1800" dirty="0">
                <a:solidFill>
                  <a:srgbClr val="111111"/>
                </a:solidFill>
                <a:ea typeface="宋体" charset="-122"/>
                <a:sym typeface="Arial" charset="0"/>
              </a:rPr>
              <a:t>1982年，Unix System III正式发布，它是AT&amp;T的第一个商业Unix版本</a:t>
            </a:r>
          </a:p>
          <a:p>
            <a:pPr lvl="1">
              <a:lnSpc>
                <a:spcPct val="120000"/>
              </a:lnSpc>
            </a:pPr>
            <a:r>
              <a:rPr lang="zh-CN" altLang="en-US" sz="1800" dirty="0">
                <a:solidFill>
                  <a:srgbClr val="111111"/>
                </a:solidFill>
                <a:ea typeface="宋体" charset="-122"/>
                <a:sym typeface="Arial" charset="0"/>
              </a:rPr>
              <a:t>1983年，Unix System V发布，作为System III的加强，被认为是BSD之外的另一种Unix风格</a:t>
            </a:r>
          </a:p>
          <a:p>
            <a:pPr lvl="1">
              <a:lnSpc>
                <a:spcPct val="120000"/>
              </a:lnSpc>
            </a:pPr>
            <a:r>
              <a:rPr lang="zh-CN" altLang="en-US" sz="1800" dirty="0">
                <a:solidFill>
                  <a:srgbClr val="111111"/>
                </a:solidFill>
                <a:ea typeface="宋体" charset="-122"/>
                <a:sym typeface="Arial" charset="0"/>
              </a:rPr>
              <a:t>许多商业公司以System V为基础开发了自己的Unix操作系统（惠普公司的HP-UX、IBM公司的AIX等）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1859BCE-FB33-488F-B7AB-47B8390435D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dirty="0"/>
              <a:t>System</a:t>
            </a:r>
            <a:r>
              <a:rPr lang="zh-CN" altLang="en-US" dirty="0"/>
              <a:t>的进化史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5090C5-FCC4-4802-9502-77BF979F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 descr="Unix_history_eas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8391" y="1125539"/>
            <a:ext cx="8769217" cy="581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7ABA3C4-5560-4883-96E7-EB25BFED7AC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dirty="0"/>
              <a:t>Unix</a:t>
            </a:r>
            <a:r>
              <a:rPr lang="zh-CN" altLang="en-US" dirty="0"/>
              <a:t>进化史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A25192-408E-49DB-AE68-6B30B9D23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897731" y="1530351"/>
            <a:ext cx="8089900" cy="4772025"/>
          </a:xfrm>
          <a:noFill/>
        </p:spPr>
        <p:txBody>
          <a:bodyPr/>
          <a:lstStyle/>
          <a:p>
            <a:pPr eaLnBrk="1" hangingPunct="1"/>
            <a:endParaRPr lang="zh-CN" altLang="en-US" sz="1800">
              <a:solidFill>
                <a:srgbClr val="3D5C00"/>
              </a:solidFill>
              <a:ea typeface="宋体" charset="-122"/>
            </a:endParaRPr>
          </a:p>
          <a:p>
            <a:pPr eaLnBrk="1" hangingPunct="1"/>
            <a:r>
              <a:rPr lang="zh-CN" altLang="en-US" sz="1600">
                <a:ea typeface="宋体" charset="-122"/>
              </a:rPr>
              <a:t>计算机工业发展初期，</a:t>
            </a:r>
            <a:r>
              <a:rPr lang="zh-CN" altLang="en-US" sz="1600">
                <a:ea typeface="宋体" charset="-122"/>
                <a:sym typeface="Arial" charset="0"/>
              </a:rPr>
              <a:t>软件是硬件的附属品</a:t>
            </a:r>
          </a:p>
          <a:p>
            <a:pPr lvl="1" eaLnBrk="1" hangingPunct="1"/>
            <a:r>
              <a:rPr lang="zh-CN" altLang="en-US" sz="1800">
                <a:ea typeface="宋体" charset="-122"/>
                <a:sym typeface="Arial" charset="0"/>
              </a:rPr>
              <a:t>公司只卖硬件，软件是随系统赠送的</a:t>
            </a:r>
            <a:endParaRPr lang="en-US" sz="1800">
              <a:ea typeface="宋体" charset="-122"/>
              <a:sym typeface="Arial" charset="0"/>
            </a:endParaRPr>
          </a:p>
          <a:p>
            <a:pPr lvl="1" eaLnBrk="1" hangingPunct="1"/>
            <a:r>
              <a:rPr lang="zh-CN" altLang="en-US" sz="1800">
                <a:ea typeface="宋体" charset="-122"/>
                <a:sym typeface="Arial" charset="0"/>
              </a:rPr>
              <a:t>设计思想、新的算法和软件源代码在专家、学者和公司研究人员之间自由交流，促进了软件的迅速发展</a:t>
            </a:r>
          </a:p>
          <a:p>
            <a:pPr eaLnBrk="1" hangingPunct="1"/>
            <a:endParaRPr lang="en-US" altLang="zh-CN" sz="1600" b="0">
              <a:ea typeface="宋体" charset="-122"/>
              <a:sym typeface="Arial" charset="0"/>
            </a:endParaRPr>
          </a:p>
          <a:p>
            <a:pPr eaLnBrk="1" hangingPunct="1"/>
            <a:r>
              <a:rPr lang="zh-CN" altLang="en-US" sz="1600">
                <a:ea typeface="宋体" charset="-122"/>
                <a:sym typeface="Arial" charset="0"/>
              </a:rPr>
              <a:t>商业公司开始对软件实施版权控制</a:t>
            </a:r>
          </a:p>
          <a:p>
            <a:pPr lvl="1" eaLnBrk="1" hangingPunct="1"/>
            <a:r>
              <a:rPr lang="zh-CN" altLang="en-US" sz="1800">
                <a:ea typeface="宋体" charset="-122"/>
                <a:sym typeface="Arial" charset="0"/>
              </a:rPr>
              <a:t>认识到了软件的价值，限制源代码的发布</a:t>
            </a:r>
          </a:p>
          <a:p>
            <a:pPr lvl="1" eaLnBrk="1" hangingPunct="1"/>
            <a:r>
              <a:rPr lang="zh-CN" altLang="en-US" sz="1800">
                <a:ea typeface="宋体" charset="-122"/>
                <a:sym typeface="Arial" charset="0"/>
              </a:rPr>
              <a:t>软件开发方式转变，以公司为主体的封闭开发模式</a:t>
            </a:r>
          </a:p>
          <a:p>
            <a:pPr lvl="1" eaLnBrk="1" hangingPunct="1"/>
            <a:r>
              <a:rPr lang="zh-CN" altLang="en-US" sz="1800">
                <a:ea typeface="宋体" charset="-122"/>
                <a:sym typeface="Arial" charset="0"/>
              </a:rPr>
              <a:t>早期的Unix在协作基础上开发，但AT&amp;T在70年代末期对Unix的使用和发布强制实施版权控制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AD6C902-9B22-4B4C-A144-E0932B6A35E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zh-CN" altLang="en-US" dirty="0"/>
              <a:t>自由软件运动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D049CA1-98A2-47F9-83FA-DF64C2F0F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541345" y="2062164"/>
            <a:ext cx="8089900" cy="4772025"/>
          </a:xfrm>
          <a:noFill/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3D5C00"/>
                </a:solidFill>
                <a:ea typeface="宋体" charset="-122"/>
              </a:rPr>
              <a:t>自由软件基金会FSF（Free Software Foundation）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800" dirty="0">
                <a:ea typeface="宋体" charset="-122"/>
              </a:rPr>
              <a:t>在MIT的支持下，1985年10月由Richard Stallman创建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>
                <a:ea typeface="宋体" charset="-122"/>
                <a:sym typeface="Arial" charset="0"/>
              </a:rPr>
              <a:t>计算机系统应该对用户开放，软件应该自由使用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>
                <a:ea typeface="宋体" charset="-122"/>
                <a:sym typeface="Arial" charset="0"/>
              </a:rPr>
              <a:t>提出源代码拥有属于全人类的公共知识产权</a:t>
            </a:r>
            <a:endParaRPr lang="en-US" sz="2000" dirty="0">
              <a:ea typeface="宋体" charset="-122"/>
              <a:sym typeface="Arial" charset="0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>
                <a:ea typeface="宋体" charset="-122"/>
                <a:sym typeface="Arial" charset="0"/>
              </a:rPr>
              <a:t>源代码可以在编写和使用程序的人之间自由传播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800" dirty="0">
                <a:ea typeface="宋体" charset="-122"/>
                <a:sym typeface="Arial" charset="0"/>
              </a:rPr>
              <a:t>通用公共许可证GPL（General Public License）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>
                <a:ea typeface="宋体" charset="-122"/>
                <a:sym typeface="Arial" charset="0"/>
              </a:rPr>
              <a:t>由R</a:t>
            </a:r>
            <a:r>
              <a:rPr lang="en-US" altLang="zh-CN" sz="2000" dirty="0">
                <a:ea typeface="宋体" charset="-122"/>
                <a:sym typeface="Arial" charset="0"/>
              </a:rPr>
              <a:t>MS</a:t>
            </a:r>
            <a:r>
              <a:rPr lang="zh-CN" altLang="en-US" sz="2000" dirty="0">
                <a:ea typeface="宋体" charset="-122"/>
                <a:sym typeface="Arial" charset="0"/>
              </a:rPr>
              <a:t>在其他人帮助下编制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>
                <a:ea typeface="宋体" charset="-122"/>
                <a:sym typeface="Arial" charset="0"/>
              </a:rPr>
              <a:t>与传统的商业软件许可证不同，GPL保证任何人拥有共享和修改自由软件的自由</a:t>
            </a:r>
          </a:p>
        </p:txBody>
      </p:sp>
      <p:pic>
        <p:nvPicPr>
          <p:cNvPr id="18436" name="Picture 4" descr="logo_gp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55011" y="1271043"/>
            <a:ext cx="1752467" cy="8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2DB5CD53-AC2A-40D7-8462-86ECF0DF806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zh-CN" altLang="en-US" dirty="0"/>
              <a:t>自由软件运动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0B965A-D656-4C28-B630-048600D3F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579571" y="2229645"/>
            <a:ext cx="8416660" cy="3760787"/>
          </a:xfrm>
          <a:noFill/>
        </p:spPr>
        <p:txBody>
          <a:bodyPr/>
          <a:lstStyle/>
          <a:p>
            <a:pPr eaLnBrk="1" hangingPunct="1"/>
            <a:r>
              <a:rPr lang="zh-CN" altLang="en-US" sz="1800">
                <a:solidFill>
                  <a:srgbClr val="3D5C00"/>
                </a:solidFill>
                <a:ea typeface="宋体" charset="-122"/>
              </a:rPr>
              <a:t>GNU项目</a:t>
            </a:r>
          </a:p>
          <a:p>
            <a:pPr eaLnBrk="1" hangingPunct="1"/>
            <a:r>
              <a:rPr lang="zh-CN" altLang="en-US" sz="1600">
                <a:solidFill>
                  <a:srgbClr val="111111"/>
                </a:solidFill>
                <a:ea typeface="宋体" charset="-122"/>
              </a:rPr>
              <a:t>G</a:t>
            </a:r>
            <a:r>
              <a:rPr lang="zh-CN" altLang="en-US" sz="1600">
                <a:ea typeface="宋体" charset="-122"/>
              </a:rPr>
              <a:t>NU's </a:t>
            </a:r>
            <a:r>
              <a:rPr lang="zh-CN" altLang="en-US" sz="1600">
                <a:solidFill>
                  <a:srgbClr val="111111"/>
                </a:solidFill>
                <a:ea typeface="宋体" charset="-122"/>
              </a:rPr>
              <a:t>N</a:t>
            </a:r>
            <a:r>
              <a:rPr lang="zh-CN" altLang="en-US" sz="1600">
                <a:ea typeface="宋体" charset="-122"/>
              </a:rPr>
              <a:t>ot </a:t>
            </a:r>
            <a:r>
              <a:rPr lang="zh-CN" altLang="en-US" sz="1600">
                <a:solidFill>
                  <a:srgbClr val="111111"/>
                </a:solidFill>
                <a:ea typeface="宋体" charset="-122"/>
              </a:rPr>
              <a:t>U</a:t>
            </a:r>
            <a:r>
              <a:rPr lang="zh-CN" altLang="en-US" sz="1600">
                <a:ea typeface="宋体" charset="-122"/>
              </a:rPr>
              <a:t>nix的递归缩写，自由软件基金会的主要项目</a:t>
            </a:r>
          </a:p>
          <a:p>
            <a:pPr lvl="1" eaLnBrk="1" hangingPunct="1"/>
            <a:r>
              <a:rPr lang="zh-CN" altLang="en-US" sz="1800">
                <a:ea typeface="宋体" charset="-122"/>
                <a:sym typeface="Arial" charset="0"/>
              </a:rPr>
              <a:t>目标是建立可自由发布和可移植的类Unix操作系统</a:t>
            </a:r>
          </a:p>
          <a:p>
            <a:pPr lvl="1" eaLnBrk="1" hangingPunct="1"/>
            <a:r>
              <a:rPr lang="zh-CN" altLang="en-US" sz="1800">
                <a:ea typeface="宋体" charset="-122"/>
                <a:sym typeface="Arial" charset="0"/>
              </a:rPr>
              <a:t>大部分关键组件在GPL许可证下发布</a:t>
            </a:r>
          </a:p>
          <a:p>
            <a:pPr lvl="1" eaLnBrk="1" hangingPunct="1"/>
            <a:r>
              <a:rPr lang="zh-CN" altLang="en-US" sz="1800">
                <a:ea typeface="宋体" charset="-122"/>
                <a:sym typeface="Arial" charset="0"/>
              </a:rPr>
              <a:t>启动之初，由于高质量的自由软件较少，人们首先从系统的应用软件和工具入手</a:t>
            </a:r>
          </a:p>
          <a:p>
            <a:pPr eaLnBrk="1" hangingPunct="1"/>
            <a:r>
              <a:rPr lang="zh-CN" altLang="en-US" sz="1600" b="0">
                <a:ea typeface="宋体" charset="-122"/>
                <a:sym typeface="Arial" charset="0"/>
              </a:rPr>
              <a:t>GNU项目主要成果</a:t>
            </a:r>
          </a:p>
          <a:p>
            <a:pPr lvl="1" eaLnBrk="1" hangingPunct="1"/>
            <a:r>
              <a:rPr lang="zh-CN" altLang="en-US" sz="1800">
                <a:ea typeface="宋体" charset="-122"/>
                <a:sym typeface="Arial" charset="0"/>
              </a:rPr>
              <a:t>对软件开发主要的影响力量，创造了无数的重要的工具</a:t>
            </a:r>
          </a:p>
          <a:p>
            <a:pPr lvl="1" eaLnBrk="1" hangingPunct="1"/>
            <a:r>
              <a:rPr lang="zh-CN" altLang="en-US" sz="1800">
                <a:ea typeface="宋体" charset="-122"/>
                <a:sym typeface="Arial" charset="0"/>
              </a:rPr>
              <a:t>功能强大的文字编辑器Emacs、C语言编译器GCC以及大部分UNIX系统的程序库和工具等</a:t>
            </a:r>
          </a:p>
          <a:p>
            <a:pPr lvl="1" eaLnBrk="1" hangingPunct="1"/>
            <a:r>
              <a:rPr lang="zh-CN" altLang="en-US" sz="1800">
                <a:ea typeface="宋体" charset="-122"/>
                <a:sym typeface="Arial" charset="0"/>
              </a:rPr>
              <a:t>操作系统内核HURD（依然在开发中，目前已经发布Beta版本）</a:t>
            </a:r>
          </a:p>
          <a:p>
            <a:pPr eaLnBrk="1" hangingPunct="1">
              <a:lnSpc>
                <a:spcPct val="90000"/>
              </a:lnSpc>
            </a:pPr>
            <a:endParaRPr lang="zh-CN" altLang="en-US" sz="1800">
              <a:ea typeface="宋体" charset="-122"/>
              <a:sym typeface="Arial" charset="0"/>
            </a:endParaRP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zh-CN" altLang="en-US" sz="1600" b="1">
              <a:solidFill>
                <a:schemeClr val="folHlink"/>
              </a:solidFill>
              <a:ea typeface="宋体" charset="-122"/>
              <a:sym typeface="Arial" charset="0"/>
            </a:endParaRPr>
          </a:p>
        </p:txBody>
      </p:sp>
      <p:pic>
        <p:nvPicPr>
          <p:cNvPr id="19460" name="Picture 4" descr="logo_gnu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41033" y="1304131"/>
            <a:ext cx="1685396" cy="152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4796498" y="1951832"/>
            <a:ext cx="284453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200" b="1" dirty="0"/>
              <a:t>GNU项目的标志即为非洲牛羚(gnu)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A8FD0B-BBD0-47D9-B6E1-A1CC0D4BB32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zh-CN" altLang="en-US" dirty="0"/>
              <a:t>自由软件运动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CDB609-206B-412C-A50E-163466BB9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16217" y="953815"/>
            <a:ext cx="5209248" cy="5207000"/>
          </a:xfrm>
          <a:noFill/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dirty="0">
                <a:solidFill>
                  <a:srgbClr val="111111"/>
                </a:solidFill>
                <a:ea typeface="宋体" charset="-122"/>
              </a:rPr>
              <a:t>Richard R. Stallman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rgbClr val="111111"/>
                </a:solidFill>
                <a:ea typeface="宋体" charset="-122"/>
              </a:rPr>
              <a:t>出色的程序员</a:t>
            </a:r>
            <a:endParaRPr lang="en-US" altLang="zh-CN" sz="2400" dirty="0">
              <a:solidFill>
                <a:srgbClr val="111111"/>
              </a:solidFill>
              <a:ea typeface="宋体" charset="-122"/>
            </a:endParaRPr>
          </a:p>
          <a:p>
            <a:pPr lvl="1" eaLnBrk="1" hangingPunct="1">
              <a:lnSpc>
                <a:spcPct val="150000"/>
              </a:lnSpc>
            </a:pPr>
            <a:endParaRPr lang="en-US" altLang="zh-CN" sz="2400" dirty="0">
              <a:solidFill>
                <a:srgbClr val="111111"/>
              </a:solidFill>
              <a:ea typeface="宋体" charset="-122"/>
            </a:endParaRPr>
          </a:p>
          <a:p>
            <a:pPr lvl="1" eaLnBrk="1" hangingPunct="1">
              <a:lnSpc>
                <a:spcPct val="150000"/>
              </a:lnSpc>
            </a:pPr>
            <a:endParaRPr lang="en-US" altLang="zh-CN" sz="2400" dirty="0">
              <a:solidFill>
                <a:srgbClr val="111111"/>
              </a:solidFill>
              <a:ea typeface="宋体" charset="-122"/>
            </a:endParaRPr>
          </a:p>
          <a:p>
            <a:pPr lvl="1" eaLnBrk="1" hangingPunct="1">
              <a:lnSpc>
                <a:spcPct val="150000"/>
              </a:lnSpc>
            </a:pPr>
            <a:endParaRPr lang="en-US" altLang="zh-CN" sz="2400" dirty="0">
              <a:solidFill>
                <a:srgbClr val="111111"/>
              </a:solidFill>
              <a:ea typeface="宋体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rgbClr val="111111"/>
                </a:solidFill>
                <a:ea typeface="宋体" charset="-122"/>
              </a:rPr>
              <a:t>自由软件的发起者和斗士</a:t>
            </a:r>
            <a:endParaRPr lang="en-US" altLang="zh-CN" sz="2400" dirty="0">
              <a:solidFill>
                <a:srgbClr val="111111"/>
              </a:solidFill>
              <a:ea typeface="宋体" charset="-122"/>
            </a:endParaRPr>
          </a:p>
          <a:p>
            <a:pPr lvl="1" eaLnBrk="1" hangingPunct="1">
              <a:lnSpc>
                <a:spcPct val="150000"/>
              </a:lnSpc>
            </a:pPr>
            <a:endParaRPr lang="en-US" altLang="zh-CN" sz="2400" dirty="0">
              <a:solidFill>
                <a:srgbClr val="111111"/>
              </a:solidFill>
              <a:ea typeface="宋体" charset="-122"/>
            </a:endParaRPr>
          </a:p>
          <a:p>
            <a:pPr lvl="1" eaLnBrk="1" hangingPunct="1">
              <a:lnSpc>
                <a:spcPct val="150000"/>
              </a:lnSpc>
            </a:pPr>
            <a:endParaRPr lang="en-US" altLang="zh-CN" sz="2400" dirty="0">
              <a:solidFill>
                <a:srgbClr val="111111"/>
              </a:solidFill>
              <a:ea typeface="宋体" charset="-122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sz="1600" dirty="0">
              <a:ea typeface="宋体" charset="-122"/>
            </a:endParaRPr>
          </a:p>
        </p:txBody>
      </p:sp>
      <p:pic>
        <p:nvPicPr>
          <p:cNvPr id="20485" name="Picture 2" descr="http://h.hiphotos.baidu.com/baike/c0%3Dbaike80%2C5%2C5%2C80%2C26/sign=97e9ef300cf3d7ca18fb37249376d56c/b03533fa828ba61ea71860214134970a314e251f94ca61f5.jpg"/>
          <p:cNvPicPr>
            <a:picLocks noChangeAspect="1" noChangeArrowheads="1"/>
          </p:cNvPicPr>
          <p:nvPr/>
        </p:nvPicPr>
        <p:blipFill rotWithShape="1">
          <a:blip r:embed="rId2" cstate="print"/>
          <a:srcRect l="14845" r="14235" b="15013"/>
          <a:stretch/>
        </p:blipFill>
        <p:spPr bwMode="auto">
          <a:xfrm>
            <a:off x="5023957" y="1225551"/>
            <a:ext cx="1872208" cy="212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TextBox 7"/>
          <p:cNvSpPr txBox="1">
            <a:spLocks noChangeArrowheads="1"/>
          </p:cNvSpPr>
          <p:nvPr/>
        </p:nvSpPr>
        <p:spPr bwMode="auto">
          <a:xfrm>
            <a:off x="1054232" y="2060848"/>
            <a:ext cx="3898768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</a:rPr>
              <a:t>GCC</a:t>
            </a:r>
            <a:r>
              <a:rPr lang="zh-CN" altLang="en-US">
                <a:solidFill>
                  <a:srgbClr val="FF0000"/>
                </a:solidFill>
              </a:rPr>
              <a:t>编译器的作者</a:t>
            </a:r>
            <a:endParaRPr lang="en-US" altLang="zh-CN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</a:rPr>
              <a:t>Emacs</a:t>
            </a:r>
            <a:r>
              <a:rPr lang="zh-CN" altLang="en-US">
                <a:solidFill>
                  <a:srgbClr val="FF0000"/>
                </a:solidFill>
              </a:rPr>
              <a:t>编辑器的作者</a:t>
            </a:r>
            <a:endParaRPr lang="en-US" altLang="zh-CN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</a:rPr>
              <a:t>GDB</a:t>
            </a:r>
            <a:r>
              <a:rPr lang="zh-CN" altLang="en-US">
                <a:solidFill>
                  <a:srgbClr val="FF0000"/>
                </a:solidFill>
              </a:rPr>
              <a:t>调试器</a:t>
            </a:r>
            <a:endParaRPr lang="en-US" altLang="zh-CN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美国国家工程院院士</a:t>
            </a:r>
          </a:p>
        </p:txBody>
      </p:sp>
      <p:sp>
        <p:nvSpPr>
          <p:cNvPr id="20487" name="TextBox 8"/>
          <p:cNvSpPr txBox="1">
            <a:spLocks noChangeArrowheads="1"/>
          </p:cNvSpPr>
          <p:nvPr/>
        </p:nvSpPr>
        <p:spPr bwMode="auto">
          <a:xfrm>
            <a:off x="862844" y="4549676"/>
            <a:ext cx="528836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Free Software</a:t>
            </a:r>
            <a:r>
              <a:rPr lang="zh-CN" altLang="en-US" dirty="0">
                <a:solidFill>
                  <a:srgbClr val="FF0000"/>
                </a:solidFill>
              </a:rPr>
              <a:t>概念的创始人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GNU</a:t>
            </a:r>
            <a:r>
              <a:rPr lang="zh-CN" altLang="en-US" dirty="0">
                <a:solidFill>
                  <a:srgbClr val="FF0000"/>
                </a:solidFill>
              </a:rPr>
              <a:t>的创始人和</a:t>
            </a:r>
            <a:r>
              <a:rPr lang="en-US" altLang="zh-CN" dirty="0">
                <a:solidFill>
                  <a:srgbClr val="FF0000"/>
                </a:solidFill>
              </a:rPr>
              <a:t>GNU </a:t>
            </a:r>
            <a:r>
              <a:rPr lang="zh-CN" altLang="en-US" dirty="0">
                <a:solidFill>
                  <a:srgbClr val="FF0000"/>
                </a:solidFill>
              </a:rPr>
              <a:t>计划的发起者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Copyleft</a:t>
            </a:r>
            <a:r>
              <a:rPr lang="zh-CN" altLang="en-US" dirty="0">
                <a:solidFill>
                  <a:srgbClr val="FF0000"/>
                </a:solidFill>
              </a:rPr>
              <a:t>的提出者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GPL</a:t>
            </a:r>
            <a:r>
              <a:rPr lang="zh-CN" altLang="en-US" dirty="0">
                <a:solidFill>
                  <a:srgbClr val="FF0000"/>
                </a:solidFill>
              </a:rPr>
              <a:t>的起草者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0488" name="AutoShape 8" descr="http://imgt0.bdstatic.com/it/u=1029455037,1344833073&amp;fm=90&amp;gp=0.jpg"/>
          <p:cNvSpPr>
            <a:spLocks noChangeAspect="1" noChangeArrowheads="1"/>
          </p:cNvSpPr>
          <p:nvPr/>
        </p:nvSpPr>
        <p:spPr bwMode="auto">
          <a:xfrm>
            <a:off x="168540" y="-144463"/>
            <a:ext cx="3302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89" name="AutoShape 10" descr="http://imgt0.bdstatic.com/it/u=1029455037,1344833073&amp;fm=90&amp;gp=0.jpg"/>
          <p:cNvSpPr>
            <a:spLocks noChangeAspect="1" noChangeArrowheads="1"/>
          </p:cNvSpPr>
          <p:nvPr/>
        </p:nvSpPr>
        <p:spPr bwMode="auto">
          <a:xfrm>
            <a:off x="168540" y="-144463"/>
            <a:ext cx="3302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0490" name="Picture 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76942" y="3159125"/>
            <a:ext cx="2765425" cy="377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4606A6FB-A745-4C6C-AF1D-A3A4BD492DF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zh-CN" altLang="en-US" dirty="0"/>
              <a:t>自由软件运动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410C345-BDF2-404C-90BD-61695FE4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124744"/>
            <a:ext cx="9849544" cy="5122862"/>
          </a:xfrm>
          <a:noFill/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zh-CN" altLang="en-US" sz="2400" dirty="0">
                <a:ea typeface="宋体" charset="-122"/>
                <a:sym typeface="Arial" charset="0"/>
              </a:rPr>
              <a:t>1990年，Linus在芬兰赫尔辛基大学学习Unix课程，使用的是Tanenbaum教授自行设计的MINIX(轻量级UNIX操作系统)</a:t>
            </a: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400" dirty="0">
                <a:ea typeface="宋体" charset="-122"/>
                <a:sym typeface="Arial" charset="0"/>
              </a:rPr>
              <a:t>由于学校上机需要排很长时间队，“一气之下，我干脆自己掏钱买了一台PC”，Linus回忆</a:t>
            </a: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400" dirty="0">
                <a:ea typeface="宋体" charset="-122"/>
                <a:sym typeface="Arial" charset="0"/>
              </a:rPr>
              <a:t>以MINIX系统为平台，练习底层编程，开发了第一个程序：“这个程序包含两个进程，都是向屏幕上打印字母，使用一个定时器切换两个进程的运行”，Linus回忆道，“一个程序写A，另一个写B，于是我在屏幕上看到了AAAA，BBBB如此重复的输出”</a:t>
            </a: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400" dirty="0">
                <a:ea typeface="宋体" charset="-122"/>
                <a:sym typeface="Arial" charset="0"/>
              </a:rPr>
              <a:t>Linus起初并没有想到要编写操作系统内核。他只是需要开发一个简单的终端仿真程序来访问新闻组</a:t>
            </a: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400" dirty="0">
                <a:ea typeface="宋体" charset="-122"/>
                <a:sym typeface="Arial" charset="0"/>
              </a:rPr>
              <a:t>“还是以之前建立的两个进程为基础”，Linus说，“剩下的工作就只是将A们和B们变成别的东西，这显然不是一件复杂的事情，一个进程从键盘读信息，并将信息发送到Modem，同大学里的计算机建立联系；另外一个进程则从Modem读数据，接收反馈回来的消息并发送到屏幕”</a:t>
            </a:r>
            <a:endParaRPr lang="zh-CN" altLang="en-US" sz="4000" dirty="0">
              <a:ea typeface="宋体" charset="-122"/>
              <a:sym typeface="Arial" charset="0"/>
            </a:endParaRPr>
          </a:p>
          <a:p>
            <a:pPr lvl="1"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zh-CN" altLang="en-US" sz="2800" b="1" dirty="0">
              <a:solidFill>
                <a:schemeClr val="folHlink"/>
              </a:solidFill>
              <a:ea typeface="宋体" charset="-122"/>
              <a:sym typeface="Arial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82BA9C3-2892-48C9-BF16-E2C80171DE8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dirty="0"/>
              <a:t>Linux</a:t>
            </a:r>
            <a:r>
              <a:rPr lang="zh-CN" altLang="en-US" dirty="0"/>
              <a:t>的诞生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D8917A8-4DCC-445F-AFFA-AB374FE2A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560512" y="1412776"/>
            <a:ext cx="8427119" cy="4773613"/>
          </a:xfrm>
          <a:noFill/>
        </p:spPr>
        <p:txBody>
          <a:bodyPr/>
          <a:lstStyle/>
          <a:p>
            <a:pPr algn="just" eaLnBrk="1" hangingPunct="1">
              <a:buSzPct val="60000"/>
              <a:buFont typeface="Wingdings" pitchFamily="2" charset="2"/>
              <a:buChar char="n"/>
            </a:pPr>
            <a:r>
              <a:rPr lang="zh-CN" altLang="en-US" sz="1800" b="0" dirty="0">
                <a:solidFill>
                  <a:schemeClr val="tx1"/>
                </a:solidFill>
                <a:ea typeface="宋体" charset="-122"/>
                <a:sym typeface="Arial" charset="0"/>
              </a:rPr>
              <a:t>要实现这两个进程，显然还需要其他东西，必须为显示器、键盘和Modem编写驱动程序</a:t>
            </a:r>
          </a:p>
          <a:p>
            <a:pPr algn="just" eaLnBrk="1" hangingPunct="1">
              <a:buSzPct val="60000"/>
              <a:buFont typeface="Wingdings" pitchFamily="2" charset="2"/>
              <a:buChar char="n"/>
            </a:pPr>
            <a:r>
              <a:rPr lang="zh-CN" altLang="en-US" sz="1800" b="0" dirty="0">
                <a:solidFill>
                  <a:schemeClr val="tx1"/>
                </a:solidFill>
                <a:ea typeface="宋体" charset="-122"/>
                <a:sym typeface="Arial" charset="0"/>
              </a:rPr>
              <a:t>1991年夏，Linus发现需要下载某些文件。为此需要读写磁盘，他回忆说，“我不得不写一个磁盘驱动程序，然后是一个文件系统。当你有了任务切换，文件系统和设备驱动程序后，这就是UNIX，或者至少是其内核”</a:t>
            </a:r>
          </a:p>
          <a:p>
            <a:pPr algn="just" eaLnBrk="1" hangingPunct="1">
              <a:buSzPct val="60000"/>
              <a:buFont typeface="Wingdings" pitchFamily="2" charset="2"/>
              <a:buChar char="n"/>
            </a:pPr>
            <a:r>
              <a:rPr lang="zh-CN" altLang="en-US" sz="1800" b="0" dirty="0">
                <a:solidFill>
                  <a:schemeClr val="tx1"/>
                </a:solidFill>
                <a:ea typeface="宋体" charset="-122"/>
                <a:sym typeface="Arial" charset="0"/>
              </a:rPr>
              <a:t>于是Linux以这样一种古怪但自然的方式诞生</a:t>
            </a:r>
          </a:p>
          <a:p>
            <a:pPr algn="just" eaLnBrk="1" hangingPunct="1">
              <a:buSzPct val="60000"/>
              <a:buFont typeface="Wingdings" pitchFamily="2" charset="2"/>
              <a:buChar char="n"/>
            </a:pPr>
            <a:r>
              <a:rPr lang="zh-CN" altLang="en-US" sz="1800" b="0" dirty="0">
                <a:solidFill>
                  <a:schemeClr val="tx1"/>
                </a:solidFill>
                <a:ea typeface="宋体" charset="-122"/>
                <a:sym typeface="Arial" charset="0"/>
              </a:rPr>
              <a:t>1991年10月5日，Linus Torvalds在新闻组comp.os.minix发表了LinuxV0.01，约有1万行代码</a:t>
            </a:r>
          </a:p>
          <a:p>
            <a:pPr algn="just" eaLnBrk="1" hangingPunct="1">
              <a:buSzPct val="60000"/>
              <a:buFont typeface="Wingdings" pitchFamily="2" charset="2"/>
              <a:buChar char="n"/>
            </a:pPr>
            <a:r>
              <a:rPr lang="zh-CN" altLang="en-US" sz="1800" b="0" dirty="0">
                <a:solidFill>
                  <a:schemeClr val="tx1"/>
                </a:solidFill>
                <a:ea typeface="宋体" charset="-122"/>
                <a:sym typeface="Arial" charset="0"/>
              </a:rPr>
              <a:t>1992年，全世界大约有100个左右的人使用Linux，并有不少人提供初期的代码上载和评论（这些贡献对Linux的发展至关重要）</a:t>
            </a:r>
          </a:p>
          <a:p>
            <a:pPr algn="just" eaLnBrk="1" hangingPunct="1">
              <a:buSzPct val="60000"/>
              <a:buFont typeface="Wingdings" pitchFamily="2" charset="2"/>
              <a:buChar char="n"/>
            </a:pPr>
            <a:r>
              <a:rPr lang="zh-CN" altLang="en-US" sz="1800" b="0" dirty="0">
                <a:solidFill>
                  <a:schemeClr val="tx1"/>
                </a:solidFill>
                <a:ea typeface="宋体" charset="-122"/>
                <a:sym typeface="Arial" charset="0"/>
              </a:rPr>
              <a:t>1993年，LinuxV0.99约有十万行代码。1993年12月，Linux全球用户数约在10万左右。</a:t>
            </a:r>
            <a:endParaRPr lang="en-US" altLang="zh-CN" sz="1800" b="0" dirty="0">
              <a:solidFill>
                <a:schemeClr val="tx1"/>
              </a:solidFill>
              <a:ea typeface="宋体" charset="-122"/>
              <a:sym typeface="Arial" charset="0"/>
            </a:endParaRPr>
          </a:p>
          <a:p>
            <a:pPr eaLnBrk="1" hangingPunct="1">
              <a:lnSpc>
                <a:spcPct val="80000"/>
              </a:lnSpc>
              <a:buSzPct val="60000"/>
              <a:buFont typeface="Wingdings" pitchFamily="2" charset="2"/>
              <a:buChar char="n"/>
            </a:pPr>
            <a:endParaRPr lang="zh-CN" altLang="en-US" sz="1800" b="0" dirty="0">
              <a:solidFill>
                <a:schemeClr val="tx1"/>
              </a:solidFill>
              <a:ea typeface="宋体" charset="-122"/>
              <a:sym typeface="Arial" charset="0"/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8367" y="5076825"/>
            <a:ext cx="1497939" cy="160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4151" y="5076825"/>
            <a:ext cx="2267161" cy="160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953BAF8F-F0EF-462F-9BD4-ABD784F92C9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dirty="0"/>
              <a:t>Linux</a:t>
            </a:r>
            <a:r>
              <a:rPr lang="zh-CN" altLang="en-US" dirty="0"/>
              <a:t>的诞生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10CEBF3-04E7-4E81-ABB6-427E04B3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897731" y="1530351"/>
            <a:ext cx="8089900" cy="3597275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3D5C00"/>
                </a:solidFill>
                <a:ea typeface="宋体" charset="-122"/>
              </a:rPr>
              <a:t>1. Unix的历史</a:t>
            </a:r>
            <a:endParaRPr lang="en-US" altLang="zh-CN" dirty="0">
              <a:solidFill>
                <a:srgbClr val="3D5C00"/>
              </a:solidFill>
              <a:ea typeface="宋体" charset="-122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zh-CN" dirty="0">
              <a:solidFill>
                <a:srgbClr val="3D5C00"/>
              </a:solidFill>
              <a:ea typeface="宋体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3D5C00"/>
                </a:solidFill>
                <a:ea typeface="宋体" charset="-122"/>
              </a:rPr>
              <a:t>2. </a:t>
            </a:r>
            <a:r>
              <a:rPr lang="zh-CN" altLang="en-US" dirty="0">
                <a:solidFill>
                  <a:srgbClr val="3D5C00"/>
                </a:solidFill>
                <a:ea typeface="宋体" charset="-122"/>
              </a:rPr>
              <a:t>Linux发展历史</a:t>
            </a:r>
            <a:endParaRPr lang="en-US" dirty="0">
              <a:solidFill>
                <a:srgbClr val="3D5C00"/>
              </a:solidFill>
              <a:ea typeface="Gulim" pitchFamily="34" charset="-127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zh-CN" altLang="en-US" dirty="0">
              <a:solidFill>
                <a:srgbClr val="3D5C00"/>
              </a:solidFill>
              <a:ea typeface="宋体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3D5C00"/>
                </a:solidFill>
                <a:ea typeface="宋体" charset="-122"/>
              </a:rPr>
              <a:t>3. Linux发行版谱系</a:t>
            </a:r>
            <a:endParaRPr lang="en-US" altLang="zh-CN" dirty="0">
              <a:solidFill>
                <a:srgbClr val="3D5C00"/>
              </a:solidFill>
              <a:ea typeface="宋体" charset="-122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zh-CN" dirty="0">
              <a:solidFill>
                <a:srgbClr val="3D5C00"/>
              </a:solidFill>
              <a:ea typeface="宋体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3D5C00"/>
                </a:solidFill>
                <a:ea typeface="宋体" charset="-122"/>
              </a:rPr>
              <a:t>4</a:t>
            </a:r>
            <a:r>
              <a:rPr lang="zh-CN" altLang="en-US" dirty="0">
                <a:solidFill>
                  <a:srgbClr val="3D5C00"/>
                </a:solidFill>
                <a:ea typeface="宋体" charset="-122"/>
              </a:rPr>
              <a:t>. </a:t>
            </a:r>
            <a:r>
              <a:rPr lang="en-US" altLang="zh-CN" dirty="0" err="1">
                <a:solidFill>
                  <a:srgbClr val="3D5C00"/>
                </a:solidFill>
                <a:ea typeface="宋体" charset="-122"/>
              </a:rPr>
              <a:t>openEuler</a:t>
            </a:r>
            <a:r>
              <a:rPr lang="zh-CN" altLang="en-US" dirty="0">
                <a:solidFill>
                  <a:srgbClr val="3D5C00"/>
                </a:solidFill>
                <a:ea typeface="宋体" charset="-122"/>
              </a:rPr>
              <a:t>发展历史</a:t>
            </a:r>
            <a:endParaRPr lang="en-US" altLang="zh-CN" dirty="0">
              <a:solidFill>
                <a:srgbClr val="3D5C00"/>
              </a:solidFill>
              <a:ea typeface="宋体" charset="-122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solidFill>
                <a:srgbClr val="3D5C00"/>
              </a:solidFill>
              <a:ea typeface="宋体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rgbClr val="3D5C00"/>
                </a:solidFill>
                <a:ea typeface="宋体" charset="-122"/>
              </a:rPr>
              <a:t>5. </a:t>
            </a:r>
            <a:r>
              <a:rPr lang="zh-CN" altLang="en-US" dirty="0">
                <a:solidFill>
                  <a:srgbClr val="3D5C00"/>
                </a:solidFill>
                <a:ea typeface="宋体" charset="-122"/>
              </a:rPr>
              <a:t>Linux桌面环境</a:t>
            </a:r>
            <a:endParaRPr lang="en-US" dirty="0">
              <a:solidFill>
                <a:srgbClr val="3D5C00"/>
              </a:solidFill>
              <a:ea typeface="宋体" charset="-122"/>
            </a:endParaRPr>
          </a:p>
          <a:p>
            <a:pPr lvl="1" eaLnBrk="1" hangingPunct="1">
              <a:lnSpc>
                <a:spcPct val="90000"/>
              </a:lnSpc>
            </a:pPr>
            <a:endParaRPr lang="en-US" sz="1800" dirty="0">
              <a:ea typeface="宋体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zh-CN" altLang="en-US" sz="1800" dirty="0">
              <a:ea typeface="宋体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A3F2F0-AEA2-40CD-8A4C-B59080E3D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32520" y="1340768"/>
            <a:ext cx="8396023" cy="5318273"/>
          </a:xfrm>
          <a:noFill/>
        </p:spPr>
        <p:txBody>
          <a:bodyPr/>
          <a:lstStyle/>
          <a:p>
            <a:pPr algn="just" eaLnBrk="1" hangingPunct="1">
              <a:buSzPct val="60000"/>
              <a:buFont typeface="Wingdings" pitchFamily="2" charset="2"/>
              <a:buChar char="n"/>
            </a:pPr>
            <a:r>
              <a:rPr lang="zh-CN" altLang="en-US" sz="1800" b="0" dirty="0">
                <a:solidFill>
                  <a:schemeClr val="tx1"/>
                </a:solidFill>
                <a:ea typeface="宋体" charset="-122"/>
                <a:sym typeface="Arial" charset="0"/>
              </a:rPr>
              <a:t>1994年3月，Linux的第一个产品版Linux 1.0发布，实现了基本的TCP/IP功能，源代码量约有17万行。</a:t>
            </a:r>
          </a:p>
          <a:p>
            <a:pPr algn="just" eaLnBrk="1" hangingPunct="1">
              <a:buSzPct val="60000"/>
              <a:buFont typeface="Wingdings" pitchFamily="2" charset="2"/>
              <a:buChar char="n"/>
            </a:pPr>
            <a:r>
              <a:rPr lang="zh-CN" altLang="en-US" sz="1800" b="0" dirty="0">
                <a:solidFill>
                  <a:schemeClr val="tx1"/>
                </a:solidFill>
                <a:ea typeface="宋体" charset="-122"/>
                <a:sym typeface="Arial" charset="0"/>
              </a:rPr>
              <a:t>半年之后，Linus将Linux正式转向GPL版权</a:t>
            </a:r>
          </a:p>
          <a:p>
            <a:pPr algn="just" eaLnBrk="1" hangingPunct="1">
              <a:buSzPct val="60000"/>
              <a:buFont typeface="Wingdings" pitchFamily="2" charset="2"/>
              <a:buChar char="n"/>
            </a:pPr>
            <a:r>
              <a:rPr lang="zh-CN" altLang="en-US" sz="1800" b="0" dirty="0">
                <a:solidFill>
                  <a:schemeClr val="tx1"/>
                </a:solidFill>
                <a:ea typeface="宋体" charset="-122"/>
                <a:sym typeface="Arial" charset="0"/>
              </a:rPr>
              <a:t>Linux与GPL结合之后，软件开发人员很快将GNU项目C库、gcc、bash等移植到Linux内核上。Linux系统的另一重要组成部分来自加州伯克利分校的BSD和MIT的X Windows项目</a:t>
            </a:r>
          </a:p>
          <a:p>
            <a:pPr algn="just" eaLnBrk="1" hangingPunct="1">
              <a:buSzPct val="60000"/>
              <a:buFont typeface="Wingdings" pitchFamily="2" charset="2"/>
              <a:buChar char="n"/>
            </a:pPr>
            <a:r>
              <a:rPr lang="zh-CN" altLang="en-US" sz="1800" b="0" dirty="0">
                <a:solidFill>
                  <a:schemeClr val="tx1"/>
                </a:solidFill>
                <a:ea typeface="宋体" charset="-122"/>
                <a:sym typeface="Arial" charset="0"/>
              </a:rPr>
              <a:t>将Linux内核和操作系统其他组成部分组合在一起进行发布，构成了众多的Linux发行版。</a:t>
            </a:r>
          </a:p>
          <a:p>
            <a:pPr algn="just" eaLnBrk="1" hangingPunct="1">
              <a:buSzPct val="60000"/>
              <a:buFont typeface="Wingdings" pitchFamily="2" charset="2"/>
              <a:buChar char="n"/>
            </a:pPr>
            <a:r>
              <a:rPr lang="en-US" altLang="zh-CN" sz="1800" b="0" dirty="0">
                <a:solidFill>
                  <a:schemeClr val="tx1"/>
                </a:solidFill>
                <a:ea typeface="宋体" charset="-122"/>
                <a:sym typeface="Arial" charset="0"/>
              </a:rPr>
              <a:t>Linux</a:t>
            </a:r>
            <a:r>
              <a:rPr lang="zh-CN" altLang="en-US" sz="1800" b="0" dirty="0">
                <a:solidFill>
                  <a:schemeClr val="tx1"/>
                </a:solidFill>
                <a:ea typeface="宋体" charset="-122"/>
                <a:sym typeface="Arial" charset="0"/>
              </a:rPr>
              <a:t>内核官方网站：</a:t>
            </a:r>
            <a:r>
              <a:rPr lang="en-US" altLang="zh-CN" sz="1800" b="0" dirty="0">
                <a:solidFill>
                  <a:schemeClr val="tx1"/>
                </a:solidFill>
                <a:ea typeface="宋体" charset="-122"/>
                <a:sym typeface="Arial" charset="0"/>
              </a:rPr>
              <a:t>http://www.kernel.org</a:t>
            </a:r>
            <a:r>
              <a:rPr lang="zh-CN" altLang="en-US" sz="1800" b="0" dirty="0">
                <a:solidFill>
                  <a:schemeClr val="tx1"/>
                </a:solidFill>
                <a:ea typeface="宋体" charset="-122"/>
                <a:sym typeface="Arial" charset="0"/>
              </a:rPr>
              <a:t>。</a:t>
            </a:r>
          </a:p>
          <a:p>
            <a:pPr algn="just" eaLnBrk="1" hangingPunct="1">
              <a:buSzPct val="60000"/>
              <a:buFont typeface="Wingdings" pitchFamily="2" charset="2"/>
              <a:buChar char="n"/>
            </a:pPr>
            <a:r>
              <a:rPr lang="zh-CN" altLang="en-US" sz="1800" b="0" dirty="0">
                <a:solidFill>
                  <a:schemeClr val="tx1"/>
                </a:solidFill>
                <a:ea typeface="宋体" charset="-122"/>
                <a:sym typeface="Arial" charset="0"/>
              </a:rPr>
              <a:t>基于Linux内核构建的Linux操作系统被微软、苹果视为最强有力的竞争对手。</a:t>
            </a:r>
            <a:endParaRPr lang="en-US" altLang="zh-CN" sz="1800" b="0" dirty="0">
              <a:solidFill>
                <a:schemeClr val="tx1"/>
              </a:solidFill>
              <a:ea typeface="宋体" charset="-122"/>
              <a:sym typeface="Arial" charset="0"/>
            </a:endParaRPr>
          </a:p>
          <a:p>
            <a:pPr lvl="1" eaLnBrk="1" hangingPunct="1"/>
            <a:r>
              <a:rPr lang="zh-CN" altLang="en-US" sz="2600" dirty="0">
                <a:ea typeface="宋体" charset="-122"/>
                <a:sym typeface="Arial" charset="0"/>
              </a:rPr>
              <a:t>服务端已超越</a:t>
            </a:r>
            <a:endParaRPr lang="en-US" altLang="zh-CN" sz="2600" dirty="0">
              <a:ea typeface="宋体" charset="-122"/>
              <a:sym typeface="Arial" charset="0"/>
            </a:endParaRPr>
          </a:p>
          <a:p>
            <a:pPr lvl="1" eaLnBrk="1" hangingPunct="1"/>
            <a:r>
              <a:rPr lang="zh-CN" altLang="en-US" sz="2600" dirty="0">
                <a:ea typeface="宋体" charset="-122"/>
                <a:sym typeface="Arial" charset="0"/>
              </a:rPr>
              <a:t>移动终端已占据第一（</a:t>
            </a:r>
            <a:r>
              <a:rPr lang="en-US" altLang="zh-CN" sz="2600" dirty="0">
                <a:ea typeface="宋体" charset="-122"/>
                <a:sym typeface="Arial" charset="0"/>
              </a:rPr>
              <a:t>Android</a:t>
            </a:r>
            <a:r>
              <a:rPr lang="zh-CN" altLang="en-US" sz="2600" dirty="0">
                <a:ea typeface="宋体" charset="-122"/>
                <a:sym typeface="Arial" charset="0"/>
              </a:rPr>
              <a:t>）</a:t>
            </a:r>
            <a:endParaRPr lang="en-US" altLang="zh-CN" sz="2600" dirty="0">
              <a:ea typeface="宋体" charset="-122"/>
              <a:sym typeface="Arial" charset="0"/>
            </a:endParaRPr>
          </a:p>
          <a:p>
            <a:pPr lvl="1" eaLnBrk="1" hangingPunct="1"/>
            <a:r>
              <a:rPr lang="zh-CN" altLang="en-US" sz="2600" dirty="0">
                <a:ea typeface="宋体" charset="-122"/>
                <a:sym typeface="Arial" charset="0"/>
              </a:rPr>
              <a:t>就差桌面</a:t>
            </a:r>
            <a:r>
              <a:rPr lang="en-US" altLang="zh-CN" sz="2600" dirty="0">
                <a:ea typeface="宋体" charset="-122"/>
                <a:sym typeface="Arial" charset="0"/>
              </a:rPr>
              <a:t>PC</a:t>
            </a:r>
            <a:r>
              <a:rPr lang="zh-CN" altLang="en-US" sz="2600" dirty="0">
                <a:ea typeface="宋体" charset="-122"/>
                <a:sym typeface="Arial" charset="0"/>
              </a:rPr>
              <a:t>。。。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B174587-AF0D-4FF3-9BAC-8EA3AB59392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dirty="0"/>
              <a:t>Linux</a:t>
            </a:r>
            <a:r>
              <a:rPr lang="zh-CN" altLang="en-US" dirty="0"/>
              <a:t>的诞生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C495AD-9D2B-4E29-898F-8C3630D5A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200473" y="1382714"/>
            <a:ext cx="7146477" cy="4772025"/>
          </a:xfrm>
          <a:noFill/>
        </p:spPr>
        <p:txBody>
          <a:bodyPr/>
          <a:lstStyle/>
          <a:p>
            <a:pPr eaLnBrk="1" hangingPunct="1"/>
            <a:r>
              <a:rPr lang="zh-CN" altLang="en-US" sz="2400" dirty="0">
                <a:solidFill>
                  <a:srgbClr val="3D5C00"/>
                </a:solidFill>
                <a:ea typeface="宋体" charset="-122"/>
                <a:sym typeface="Arial" charset="0"/>
              </a:rPr>
              <a:t>Linus Torvalds语录</a:t>
            </a:r>
          </a:p>
          <a:p>
            <a:pPr lvl="1" eaLnBrk="1" hangingPunct="1"/>
            <a:r>
              <a:rPr lang="zh-CN" altLang="en-US" sz="2000" b="1" dirty="0">
                <a:ea typeface="宋体" charset="-122"/>
                <a:sym typeface="Arial" charset="0"/>
              </a:rPr>
              <a:t>Really, I’m not out to destroy Microsoft. That will just be a completely unintentional side effect（真的，我并不是想要干掉Microsoft，如果真是那样了，那完全是一个无意的副作用）——New York Times的采访</a:t>
            </a:r>
          </a:p>
          <a:p>
            <a:pPr lvl="1" eaLnBrk="1" hangingPunct="1"/>
            <a:endParaRPr lang="en-US" altLang="zh-CN" sz="2000" b="1" dirty="0">
              <a:ea typeface="宋体" charset="-122"/>
              <a:sym typeface="Arial" charset="0"/>
            </a:endParaRPr>
          </a:p>
          <a:p>
            <a:pPr lvl="1" eaLnBrk="1" hangingPunct="1"/>
            <a:r>
              <a:rPr lang="zh-CN" altLang="en-US" sz="2000" b="1" dirty="0">
                <a:ea typeface="宋体" charset="-122"/>
                <a:sym typeface="Arial" charset="0"/>
              </a:rPr>
              <a:t>Talk is cheap. Show me the code（能说算不上什么，有本事就把你的代码给我看看）—— 给linux-kernel 邮件列表</a:t>
            </a:r>
          </a:p>
          <a:p>
            <a:pPr lvl="1" eaLnBrk="1" hangingPunct="1"/>
            <a:endParaRPr lang="en-US" altLang="zh-CN" sz="2000" b="1" i="1" dirty="0">
              <a:ea typeface="宋体" charset="-122"/>
              <a:sym typeface="Arial" charset="0"/>
            </a:endParaRPr>
          </a:p>
          <a:p>
            <a:pPr lvl="1" eaLnBrk="1" hangingPunct="1"/>
            <a:r>
              <a:rPr lang="zh-CN" altLang="en-US" sz="2000" b="1" i="1" dirty="0">
                <a:ea typeface="宋体" charset="-122"/>
                <a:sym typeface="Arial" charset="0"/>
              </a:rPr>
              <a:t>Those that can, do. Those that can’t, complain.（那些能做的人就做，不能做的人就只会抱怨）——给Linux Kernel 邮件列表 </a:t>
            </a:r>
          </a:p>
          <a:p>
            <a:pPr eaLnBrk="1" hangingPunct="1"/>
            <a:endParaRPr lang="zh-CN" altLang="en-US" sz="1800" dirty="0">
              <a:ea typeface="宋体" charset="-122"/>
              <a:sym typeface="Arial" charset="0"/>
            </a:endParaRPr>
          </a:p>
          <a:p>
            <a:pPr lvl="1" eaLnBrk="1" hangingPunct="1">
              <a:buFont typeface="Wingdings" pitchFamily="2" charset="2"/>
              <a:buNone/>
            </a:pPr>
            <a:endParaRPr lang="zh-CN" altLang="en-US" sz="1200" b="1" dirty="0">
              <a:solidFill>
                <a:schemeClr val="folHlink"/>
              </a:solidFill>
              <a:ea typeface="宋体" charset="-122"/>
              <a:sym typeface="Arial" charset="0"/>
            </a:endParaRPr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49852" y="3768726"/>
            <a:ext cx="148590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46950" y="1382714"/>
            <a:ext cx="251777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2A542F0-33AD-4EAF-AF43-CD0C00AC736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dirty="0"/>
              <a:t>Linux</a:t>
            </a:r>
            <a:r>
              <a:rPr lang="zh-CN" altLang="en-US" dirty="0"/>
              <a:t>的特征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8A6733E-D492-4682-9FAC-C74C1DF8B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897730" y="1274763"/>
            <a:ext cx="8447757" cy="5149850"/>
          </a:xfrm>
          <a:noFill/>
        </p:spPr>
        <p:txBody>
          <a:bodyPr/>
          <a:lstStyle/>
          <a:p>
            <a:pPr eaLnBrk="1" hangingPunct="1"/>
            <a:r>
              <a:rPr lang="zh-CN" altLang="en-US" sz="2800" dirty="0">
                <a:solidFill>
                  <a:srgbClr val="3D5C00"/>
                </a:solidFill>
                <a:ea typeface="宋体" charset="-122"/>
                <a:sym typeface="Arial" charset="0"/>
              </a:rPr>
              <a:t>Linux为何能够异军突起</a:t>
            </a:r>
          </a:p>
          <a:p>
            <a:pPr lvl="1" eaLnBrk="1" hangingPunct="1"/>
            <a:r>
              <a:rPr lang="zh-CN" altLang="en-US" sz="2400" b="1" dirty="0">
                <a:solidFill>
                  <a:srgbClr val="3D5C00"/>
                </a:solidFill>
                <a:ea typeface="宋体" charset="-122"/>
                <a:sym typeface="Arial" charset="0"/>
              </a:rPr>
              <a:t>早期黑客（</a:t>
            </a:r>
            <a:r>
              <a:rPr lang="en-US" altLang="zh-CN" sz="2400" b="1" dirty="0">
                <a:solidFill>
                  <a:srgbClr val="3D5C00"/>
                </a:solidFill>
                <a:ea typeface="宋体" charset="-122"/>
                <a:sym typeface="Arial" charset="0"/>
              </a:rPr>
              <a:t>Hacker</a:t>
            </a:r>
            <a:r>
              <a:rPr lang="zh-CN" altLang="en-US" sz="2400" b="1" dirty="0">
                <a:solidFill>
                  <a:srgbClr val="3D5C00"/>
                </a:solidFill>
                <a:ea typeface="宋体" charset="-122"/>
                <a:sym typeface="Arial" charset="0"/>
              </a:rPr>
              <a:t>）参与</a:t>
            </a:r>
          </a:p>
          <a:p>
            <a:pPr lvl="2" eaLnBrk="1" hangingPunct="1"/>
            <a:r>
              <a:rPr lang="zh-CN" altLang="en-US" dirty="0">
                <a:ea typeface="宋体" charset="-122"/>
                <a:sym typeface="Arial" charset="0"/>
              </a:rPr>
              <a:t>Linux在发布时源代码可以免费获得</a:t>
            </a:r>
          </a:p>
          <a:p>
            <a:pPr lvl="2" eaLnBrk="1" hangingPunct="1"/>
            <a:r>
              <a:rPr lang="zh-CN" altLang="en-US" dirty="0">
                <a:ea typeface="宋体" charset="-122"/>
                <a:sym typeface="Arial" charset="0"/>
              </a:rPr>
              <a:t>引起黑客们的注意，通过计算机网络加入了Linux的内核开发</a:t>
            </a:r>
          </a:p>
          <a:p>
            <a:pPr lvl="2" eaLnBrk="1" hangingPunct="1"/>
            <a:r>
              <a:rPr lang="zh-CN" altLang="en-US" dirty="0">
                <a:ea typeface="宋体" charset="-122"/>
                <a:sym typeface="Arial" charset="0"/>
              </a:rPr>
              <a:t>高水平黑客的加入，使Linux发展迅猛</a:t>
            </a:r>
          </a:p>
          <a:p>
            <a:pPr lvl="1" eaLnBrk="1" hangingPunct="1"/>
            <a:r>
              <a:rPr lang="zh-CN" altLang="en-US" sz="2400" b="1" dirty="0">
                <a:solidFill>
                  <a:srgbClr val="3D5C00"/>
                </a:solidFill>
                <a:ea typeface="宋体" charset="-122"/>
                <a:sym typeface="Arial" charset="0"/>
              </a:rPr>
              <a:t>开放和协作的开发模式</a:t>
            </a:r>
          </a:p>
          <a:p>
            <a:pPr lvl="2" eaLnBrk="1" hangingPunct="1"/>
            <a:r>
              <a:rPr lang="zh-CN" altLang="en-US" dirty="0">
                <a:ea typeface="宋体" charset="-122"/>
                <a:sym typeface="Arial" charset="0"/>
              </a:rPr>
              <a:t>普通的软件工程强调统一规划、集中管理</a:t>
            </a:r>
          </a:p>
          <a:p>
            <a:pPr lvl="2" eaLnBrk="1" hangingPunct="1"/>
            <a:r>
              <a:rPr lang="zh-CN" altLang="en-US" dirty="0">
                <a:ea typeface="宋体" charset="-122"/>
                <a:sym typeface="Arial" charset="0"/>
              </a:rPr>
              <a:t>自由软件以互联网为纽带，通过bbs、新闻组论坛及电子邮件汇集了全世界一大批软件爱好者，形成“Bazaar（集市）模式”</a:t>
            </a:r>
          </a:p>
          <a:p>
            <a:pPr lvl="2" eaLnBrk="1" hangingPunct="1"/>
            <a:r>
              <a:rPr lang="zh-CN" altLang="en-US" dirty="0">
                <a:ea typeface="宋体" charset="-122"/>
                <a:sym typeface="Arial" charset="0"/>
              </a:rPr>
              <a:t>这种开发模式，激励了开发人员的积极性和创造热情</a:t>
            </a:r>
          </a:p>
          <a:p>
            <a:pPr lvl="1" eaLnBrk="1" hangingPunct="1"/>
            <a:r>
              <a:rPr lang="zh-CN" altLang="en-US" sz="2400" b="1" dirty="0">
                <a:solidFill>
                  <a:srgbClr val="3D5C00"/>
                </a:solidFill>
                <a:ea typeface="宋体" charset="-122"/>
                <a:sym typeface="Arial" charset="0"/>
              </a:rPr>
              <a:t>与GNU紧密联系</a:t>
            </a:r>
          </a:p>
          <a:p>
            <a:pPr lvl="2" eaLnBrk="1" hangingPunct="1"/>
            <a:r>
              <a:rPr lang="zh-CN" altLang="en-US" dirty="0">
                <a:ea typeface="宋体" charset="-122"/>
                <a:sym typeface="Arial" charset="0"/>
              </a:rPr>
              <a:t>Linux内核发布时，GNU完成了除内核外各种必备软件的开发</a:t>
            </a:r>
          </a:p>
          <a:p>
            <a:pPr lvl="2" eaLnBrk="1" hangingPunct="1"/>
            <a:r>
              <a:rPr lang="zh-CN" altLang="en-US" dirty="0">
                <a:ea typeface="宋体" charset="-122"/>
                <a:sym typeface="Arial" charset="0"/>
              </a:rPr>
              <a:t>在Linus等人努力下，GNU组件可以运行于Linux内核</a:t>
            </a:r>
          </a:p>
          <a:p>
            <a:pPr lvl="1" eaLnBrk="1" hangingPunct="1">
              <a:buFont typeface="Wingdings" pitchFamily="2" charset="2"/>
              <a:buNone/>
            </a:pPr>
            <a:endParaRPr lang="zh-CN" altLang="en-US" sz="1200" b="1" dirty="0">
              <a:solidFill>
                <a:schemeClr val="folHlink"/>
              </a:solidFill>
              <a:ea typeface="宋体" charset="-122"/>
              <a:sym typeface="Arial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711346B-9405-439D-949F-217F59E957F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dirty="0"/>
              <a:t>Linux</a:t>
            </a:r>
            <a:r>
              <a:rPr lang="zh-CN" altLang="en-US" dirty="0"/>
              <a:t>的特征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C1FC946-F4E3-4113-84E7-0D44B31F0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314722" y="1277939"/>
            <a:ext cx="8089900" cy="4772025"/>
          </a:xfrm>
          <a:noFill/>
        </p:spPr>
        <p:txBody>
          <a:bodyPr/>
          <a:lstStyle/>
          <a:p>
            <a:r>
              <a:rPr lang="zh-CN" altLang="zh-CN" sz="1800">
                <a:solidFill>
                  <a:srgbClr val="3D5C00"/>
                </a:solidFill>
                <a:ea typeface="宋体" charset="-122"/>
                <a:sym typeface="Arial" charset="0"/>
              </a:rPr>
              <a:t>Linux的发音</a:t>
            </a:r>
          </a:p>
          <a:p>
            <a:pPr lvl="1"/>
            <a:r>
              <a:rPr lang="zh-CN" altLang="zh-CN" sz="2000">
                <a:solidFill>
                  <a:srgbClr val="111111"/>
                </a:solidFill>
                <a:ea typeface="宋体" charset="-122"/>
                <a:sym typeface="Arial" charset="0"/>
              </a:rPr>
              <a:t>音标 ['lɪnəks]</a:t>
            </a:r>
          </a:p>
          <a:p>
            <a:pPr lvl="1"/>
            <a:r>
              <a:rPr lang="zh-CN" altLang="zh-CN" sz="2000">
                <a:solidFill>
                  <a:srgbClr val="111111"/>
                </a:solidFill>
                <a:ea typeface="宋体" charset="-122"/>
                <a:sym typeface="Arial" charset="0"/>
              </a:rPr>
              <a:t>“Hello, this is Linus Torvalds, and I pronounce </a:t>
            </a:r>
          </a:p>
          <a:p>
            <a:pPr lvl="1">
              <a:buFont typeface="Wingdings" pitchFamily="2" charset="2"/>
              <a:buNone/>
            </a:pPr>
            <a:r>
              <a:rPr lang="zh-CN" altLang="zh-CN" sz="2000">
                <a:solidFill>
                  <a:srgbClr val="111111"/>
                </a:solidFill>
                <a:ea typeface="宋体" charset="-122"/>
                <a:sym typeface="Arial" charset="0"/>
              </a:rPr>
              <a:t>Linux as Linux”</a:t>
            </a:r>
          </a:p>
          <a:p>
            <a:endParaRPr lang="zh-CN" altLang="zh-CN" sz="1800" b="0">
              <a:solidFill>
                <a:srgbClr val="3D5C00"/>
              </a:solidFill>
              <a:ea typeface="宋体" charset="-122"/>
              <a:sym typeface="Arial" charset="0"/>
            </a:endParaRPr>
          </a:p>
          <a:p>
            <a:r>
              <a:rPr lang="zh-CN" altLang="zh-CN" sz="1800">
                <a:solidFill>
                  <a:srgbClr val="3D5C00"/>
                </a:solidFill>
                <a:ea typeface="宋体" charset="-122"/>
                <a:sym typeface="Arial" charset="0"/>
              </a:rPr>
              <a:t>Linux</a:t>
            </a:r>
            <a:r>
              <a:rPr lang="zh-CN" sz="1800">
                <a:solidFill>
                  <a:srgbClr val="3D5C00"/>
                </a:solidFill>
                <a:ea typeface="宋体" charset="-122"/>
                <a:sym typeface="Arial" charset="0"/>
              </a:rPr>
              <a:t>的两种不同含义</a:t>
            </a:r>
          </a:p>
          <a:p>
            <a:pPr lvl="1" eaLnBrk="1" hangingPunct="1"/>
            <a:r>
              <a:rPr lang="zh-CN" sz="2000">
                <a:solidFill>
                  <a:srgbClr val="111111"/>
                </a:solidFill>
                <a:ea typeface="宋体" charset="-122"/>
                <a:sym typeface="Arial" charset="0"/>
              </a:rPr>
              <a:t>技术角度：由</a:t>
            </a:r>
            <a:r>
              <a:rPr lang="zh-CN" altLang="zh-CN" sz="2000">
                <a:solidFill>
                  <a:srgbClr val="111111"/>
                </a:solidFill>
                <a:ea typeface="宋体" charset="-122"/>
                <a:sym typeface="Arial" charset="0"/>
              </a:rPr>
              <a:t>Linus Torvalds</a:t>
            </a:r>
            <a:r>
              <a:rPr lang="zh-CN" sz="2000">
                <a:solidFill>
                  <a:srgbClr val="111111"/>
                </a:solidFill>
                <a:ea typeface="宋体" charset="-122"/>
                <a:sym typeface="Arial" charset="0"/>
              </a:rPr>
              <a:t>维护的开放源代码</a:t>
            </a:r>
            <a:r>
              <a:rPr lang="zh-CN" altLang="zh-CN" sz="2000">
                <a:solidFill>
                  <a:srgbClr val="111111"/>
                </a:solidFill>
                <a:ea typeface="宋体" charset="-122"/>
                <a:sym typeface="Arial" charset="0"/>
              </a:rPr>
              <a:t>Unix</a:t>
            </a:r>
            <a:r>
              <a:rPr lang="zh-CN" sz="2000">
                <a:solidFill>
                  <a:srgbClr val="111111"/>
                </a:solidFill>
                <a:ea typeface="宋体" charset="-122"/>
                <a:sym typeface="Arial" charset="0"/>
              </a:rPr>
              <a:t>类操作系统的内核</a:t>
            </a:r>
          </a:p>
          <a:p>
            <a:pPr lvl="1" eaLnBrk="1" hangingPunct="1"/>
            <a:r>
              <a:rPr lang="zh-CN" sz="2000">
                <a:solidFill>
                  <a:srgbClr val="111111"/>
                </a:solidFill>
                <a:ea typeface="宋体" charset="-122"/>
                <a:sym typeface="Arial" charset="0"/>
              </a:rPr>
              <a:t>一般地，用它表示以</a:t>
            </a:r>
            <a:r>
              <a:rPr lang="zh-CN" altLang="zh-CN" sz="2000">
                <a:solidFill>
                  <a:srgbClr val="111111"/>
                </a:solidFill>
                <a:ea typeface="宋体" charset="-122"/>
                <a:sym typeface="Arial" charset="0"/>
              </a:rPr>
              <a:t>Linux</a:t>
            </a:r>
            <a:r>
              <a:rPr lang="zh-CN" sz="2000">
                <a:solidFill>
                  <a:srgbClr val="111111"/>
                </a:solidFill>
                <a:ea typeface="宋体" charset="-122"/>
                <a:sym typeface="Arial" charset="0"/>
              </a:rPr>
              <a:t>内核为基础的整个操作系统</a:t>
            </a:r>
            <a:r>
              <a:rPr lang="zh-CN" altLang="en-US" sz="2000">
                <a:solidFill>
                  <a:srgbClr val="111111"/>
                </a:solidFill>
                <a:ea typeface="宋体" charset="-122"/>
                <a:sym typeface="Arial" charset="0"/>
              </a:rPr>
              <a:t>，即</a:t>
            </a:r>
            <a:r>
              <a:rPr lang="zh-CN" sz="2000">
                <a:solidFill>
                  <a:srgbClr val="111111"/>
                </a:solidFill>
                <a:ea typeface="宋体" charset="-122"/>
                <a:sym typeface="Arial" charset="0"/>
              </a:rPr>
              <a:t>包含内核、系统工具、应用程序，以及完整的开发环境</a:t>
            </a:r>
          </a:p>
          <a:p>
            <a:endParaRPr lang="zh-CN" altLang="zh-CN" sz="1800" b="0">
              <a:solidFill>
                <a:srgbClr val="3D5C00"/>
              </a:solidFill>
              <a:ea typeface="宋体" charset="-122"/>
              <a:sym typeface="Arial" charset="0"/>
            </a:endParaRPr>
          </a:p>
        </p:txBody>
      </p:sp>
      <p:pic>
        <p:nvPicPr>
          <p:cNvPr id="26628" name="Picture 4" descr="logo-linu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67039" y="2799960"/>
            <a:ext cx="1568450" cy="167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Text Box 6"/>
          <p:cNvSpPr txBox="1">
            <a:spLocks noChangeArrowheads="1"/>
          </p:cNvSpPr>
          <p:nvPr/>
        </p:nvSpPr>
        <p:spPr bwMode="auto">
          <a:xfrm>
            <a:off x="7312182" y="4711233"/>
            <a:ext cx="257280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zh-CN" sz="1600" dirty="0"/>
              <a:t>Linux </a:t>
            </a:r>
            <a:r>
              <a:rPr lang="zh-CN" sz="1600" dirty="0"/>
              <a:t>的标志和吉祥物是一只名字叫做 </a:t>
            </a:r>
            <a:r>
              <a:rPr lang="zh-CN" altLang="zh-CN" sz="1600" dirty="0"/>
              <a:t>Tux </a:t>
            </a:r>
            <a:r>
              <a:rPr lang="zh-CN" sz="1600" dirty="0"/>
              <a:t>的企鹅，标志的由来是因为</a:t>
            </a:r>
            <a:r>
              <a:rPr lang="zh-CN" altLang="zh-CN" sz="1600" dirty="0"/>
              <a:t>Linus</a:t>
            </a:r>
            <a:r>
              <a:rPr lang="zh-CN" sz="1600" dirty="0"/>
              <a:t>在澳洲时曾被一只动物园里的企鹅咬了一口，便选择了企鹅作为</a:t>
            </a:r>
            <a:r>
              <a:rPr lang="zh-CN" altLang="zh-CN" sz="1600" dirty="0"/>
              <a:t>Linux</a:t>
            </a:r>
            <a:r>
              <a:rPr lang="zh-CN" sz="1600" dirty="0"/>
              <a:t>的标志。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2D6EB3E-51EB-4430-B0EE-7A0B5D72DE9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dirty="0"/>
              <a:t>Linux</a:t>
            </a:r>
            <a:r>
              <a:rPr lang="zh-CN" altLang="en-US" dirty="0"/>
              <a:t>的特征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C008010-80C7-4C8E-B2D7-B55FA164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897731" y="1530351"/>
            <a:ext cx="8089900" cy="5103813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1800" dirty="0">
                <a:solidFill>
                  <a:srgbClr val="3D5C00"/>
                </a:solidFill>
                <a:ea typeface="宋体" charset="-122"/>
                <a:sym typeface="Arial" charset="0"/>
              </a:rPr>
              <a:t>作为类Unix操作系统，基本特征如下：</a:t>
            </a:r>
            <a:endParaRPr lang="zh-CN" altLang="en-US" sz="1600" b="0" dirty="0">
              <a:ea typeface="宋体" charset="-122"/>
              <a:sym typeface="Arial" charset="0"/>
            </a:endParaRPr>
          </a:p>
          <a:p>
            <a:pPr lvl="1" eaLnBrk="1" hangingPunct="1"/>
            <a:r>
              <a:rPr lang="zh-CN" altLang="en-US" sz="1800" dirty="0">
                <a:solidFill>
                  <a:srgbClr val="111111"/>
                </a:solidFill>
                <a:ea typeface="宋体" charset="-122"/>
                <a:sym typeface="Arial" charset="0"/>
              </a:rPr>
              <a:t>真正的多用户、多任务操作系统，支持</a:t>
            </a:r>
            <a:r>
              <a:rPr lang="en-US" altLang="zh-CN" sz="1800" dirty="0">
                <a:solidFill>
                  <a:srgbClr val="111111"/>
                </a:solidFill>
                <a:ea typeface="宋体" charset="-122"/>
                <a:sym typeface="Arial" charset="0"/>
              </a:rPr>
              <a:t>32</a:t>
            </a:r>
            <a:r>
              <a:rPr lang="zh-CN" altLang="en-US" sz="1800" dirty="0">
                <a:solidFill>
                  <a:srgbClr val="111111"/>
                </a:solidFill>
                <a:ea typeface="宋体" charset="-122"/>
                <a:sym typeface="Arial" charset="0"/>
              </a:rPr>
              <a:t>位、</a:t>
            </a:r>
            <a:r>
              <a:rPr lang="en-US" altLang="zh-CN" sz="1800" dirty="0">
                <a:solidFill>
                  <a:srgbClr val="111111"/>
                </a:solidFill>
                <a:ea typeface="宋体" charset="-122"/>
                <a:sym typeface="Arial" charset="0"/>
              </a:rPr>
              <a:t>64</a:t>
            </a:r>
            <a:r>
              <a:rPr lang="zh-CN" altLang="en-US" sz="1800" dirty="0">
                <a:solidFill>
                  <a:srgbClr val="111111"/>
                </a:solidFill>
                <a:ea typeface="宋体" charset="-122"/>
                <a:sym typeface="Arial" charset="0"/>
              </a:rPr>
              <a:t>位处理器模式。</a:t>
            </a:r>
          </a:p>
          <a:p>
            <a:pPr lvl="1" eaLnBrk="1" hangingPunct="1"/>
            <a:r>
              <a:rPr lang="zh-CN" altLang="en-US" sz="1800" dirty="0">
                <a:solidFill>
                  <a:srgbClr val="111111"/>
                </a:solidFill>
                <a:ea typeface="宋体" charset="-122"/>
                <a:sym typeface="Arial" charset="0"/>
              </a:rPr>
              <a:t>符合POSIX标准的系统。</a:t>
            </a:r>
          </a:p>
          <a:p>
            <a:pPr lvl="1" eaLnBrk="1" hangingPunct="1"/>
            <a:r>
              <a:rPr lang="zh-CN" altLang="en-US" sz="1800" dirty="0">
                <a:solidFill>
                  <a:srgbClr val="111111"/>
                </a:solidFill>
                <a:ea typeface="宋体" charset="-122"/>
                <a:sym typeface="Arial" charset="0"/>
              </a:rPr>
              <a:t>提供具有内置安全措施的分层的文件系统</a:t>
            </a:r>
          </a:p>
          <a:p>
            <a:pPr lvl="1" eaLnBrk="1" hangingPunct="1"/>
            <a:r>
              <a:rPr lang="zh-CN" altLang="en-US" sz="1800" dirty="0">
                <a:solidFill>
                  <a:srgbClr val="111111"/>
                </a:solidFill>
                <a:ea typeface="宋体" charset="-122"/>
                <a:sym typeface="Arial" charset="0"/>
              </a:rPr>
              <a:t>提供Shell命令解释程序和编程语言</a:t>
            </a:r>
          </a:p>
          <a:p>
            <a:pPr lvl="1" eaLnBrk="1" hangingPunct="1"/>
            <a:r>
              <a:rPr lang="zh-CN" altLang="en-US" sz="1800" dirty="0">
                <a:solidFill>
                  <a:srgbClr val="111111"/>
                </a:solidFill>
                <a:ea typeface="宋体" charset="-122"/>
                <a:sym typeface="Arial" charset="0"/>
              </a:rPr>
              <a:t>提供强大的管理功能，包括远程管理功能</a:t>
            </a:r>
          </a:p>
          <a:p>
            <a:pPr lvl="1" eaLnBrk="1" hangingPunct="1"/>
            <a:r>
              <a:rPr lang="zh-CN" altLang="en-US" sz="1800" dirty="0">
                <a:solidFill>
                  <a:srgbClr val="111111"/>
                </a:solidFill>
                <a:ea typeface="宋体" charset="-122"/>
                <a:sym typeface="Arial" charset="0"/>
              </a:rPr>
              <a:t>内核提供系统调用编程接口</a:t>
            </a:r>
          </a:p>
          <a:p>
            <a:pPr lvl="1" eaLnBrk="1" hangingPunct="1"/>
            <a:r>
              <a:rPr lang="zh-CN" altLang="en-US" sz="1800" dirty="0">
                <a:solidFill>
                  <a:srgbClr val="111111"/>
                </a:solidFill>
                <a:ea typeface="宋体" charset="-122"/>
                <a:sym typeface="Arial" charset="0"/>
              </a:rPr>
              <a:t>虚拟内存和共享库</a:t>
            </a:r>
          </a:p>
          <a:p>
            <a:pPr lvl="1" eaLnBrk="1" hangingPunct="1"/>
            <a:r>
              <a:rPr lang="zh-CN" altLang="en-US" sz="1800" dirty="0">
                <a:solidFill>
                  <a:srgbClr val="111111"/>
                </a:solidFill>
                <a:ea typeface="宋体" charset="-122"/>
                <a:sym typeface="Arial" charset="0"/>
              </a:rPr>
              <a:t>具有图形用户接口</a:t>
            </a:r>
          </a:p>
          <a:p>
            <a:pPr lvl="1" eaLnBrk="1" hangingPunct="1"/>
            <a:r>
              <a:rPr lang="zh-CN" altLang="en-US" sz="1800" dirty="0">
                <a:solidFill>
                  <a:srgbClr val="111111"/>
                </a:solidFill>
                <a:ea typeface="宋体" charset="-122"/>
                <a:sym typeface="Arial" charset="0"/>
              </a:rPr>
              <a:t>具有大量有用的实用程序和通信、联网工具</a:t>
            </a:r>
          </a:p>
          <a:p>
            <a:pPr lvl="1" eaLnBrk="1" hangingPunct="1"/>
            <a:r>
              <a:rPr lang="zh-CN" altLang="en-US" sz="1800" dirty="0">
                <a:solidFill>
                  <a:srgbClr val="111111"/>
                </a:solidFill>
                <a:ea typeface="宋体" charset="-122"/>
                <a:sym typeface="Arial" charset="0"/>
              </a:rPr>
              <a:t>具有面向屏幕的编辑软件</a:t>
            </a:r>
            <a:endParaRPr lang="zh-CN" altLang="en-US" sz="1800" dirty="0">
              <a:solidFill>
                <a:srgbClr val="111111"/>
              </a:solidFill>
              <a:ea typeface="宋体" charset="-122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05D000B-AAFB-4055-9FE0-A22003DA23D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dirty="0"/>
              <a:t>Linux</a:t>
            </a:r>
            <a:r>
              <a:rPr lang="zh-CN" altLang="en-US" dirty="0"/>
              <a:t>的特征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AD2DB8A-3082-4DBC-ABBB-79C84F90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41483" y="1282700"/>
            <a:ext cx="8561123" cy="5162550"/>
          </a:xfrm>
          <a:noFill/>
        </p:spPr>
        <p:txBody>
          <a:bodyPr/>
          <a:lstStyle/>
          <a:p>
            <a:r>
              <a:rPr lang="zh-CN" altLang="en-US">
                <a:solidFill>
                  <a:srgbClr val="3D5C00"/>
                </a:solidFill>
                <a:ea typeface="宋体" charset="-122"/>
                <a:sym typeface="Arial" charset="0"/>
              </a:rPr>
              <a:t>此外，Linux还有许多独到之处</a:t>
            </a:r>
            <a:endParaRPr lang="zh-CN" altLang="en-US" sz="1800" b="0">
              <a:ea typeface="宋体" charset="-122"/>
              <a:sym typeface="Arial" charset="0"/>
            </a:endParaRPr>
          </a:p>
          <a:p>
            <a:pPr lvl="1" eaLnBrk="1" hangingPunct="1"/>
            <a:r>
              <a:rPr lang="zh-CN" altLang="en-US" sz="2000">
                <a:solidFill>
                  <a:srgbClr val="111111"/>
                </a:solidFill>
                <a:ea typeface="宋体" charset="-122"/>
                <a:sym typeface="Arial" charset="0"/>
              </a:rPr>
              <a:t>它的源代码几乎全部都是开放的</a:t>
            </a:r>
          </a:p>
          <a:p>
            <a:pPr lvl="1" eaLnBrk="1" hangingPunct="1"/>
            <a:r>
              <a:rPr lang="zh-CN" altLang="en-US" sz="2000">
                <a:solidFill>
                  <a:srgbClr val="111111"/>
                </a:solidFill>
                <a:ea typeface="宋体" charset="-122"/>
                <a:sym typeface="Arial" charset="0"/>
              </a:rPr>
              <a:t>它可以运行在许多硬件平台上。从低端的</a:t>
            </a:r>
            <a:r>
              <a:rPr lang="en-US" altLang="zh-CN" sz="2000">
                <a:solidFill>
                  <a:srgbClr val="111111"/>
                </a:solidFill>
                <a:ea typeface="宋体" charset="-122"/>
                <a:sym typeface="Arial" charset="0"/>
              </a:rPr>
              <a:t>ARM</a:t>
            </a:r>
            <a:r>
              <a:rPr lang="zh-CN" altLang="en-US" sz="2000">
                <a:solidFill>
                  <a:srgbClr val="111111"/>
                </a:solidFill>
                <a:ea typeface="宋体" charset="-122"/>
                <a:sym typeface="Arial" charset="0"/>
              </a:rPr>
              <a:t>，到中高端的</a:t>
            </a:r>
            <a:r>
              <a:rPr lang="en-US" altLang="zh-CN" sz="2000">
                <a:solidFill>
                  <a:srgbClr val="111111"/>
                </a:solidFill>
                <a:ea typeface="宋体" charset="-122"/>
                <a:sym typeface="Arial" charset="0"/>
              </a:rPr>
              <a:t>x86</a:t>
            </a:r>
            <a:r>
              <a:rPr lang="zh-CN" altLang="en-US" sz="2000">
                <a:solidFill>
                  <a:srgbClr val="111111"/>
                </a:solidFill>
                <a:ea typeface="宋体" charset="-122"/>
                <a:sym typeface="Arial" charset="0"/>
              </a:rPr>
              <a:t>，直到高端的超级并行计算机系统，都可以运行Linux</a:t>
            </a:r>
          </a:p>
          <a:p>
            <a:pPr lvl="1" eaLnBrk="1" hangingPunct="1"/>
            <a:r>
              <a:rPr lang="zh-CN" altLang="en-US" sz="2000">
                <a:solidFill>
                  <a:srgbClr val="111111"/>
                </a:solidFill>
                <a:ea typeface="宋体" charset="-122"/>
                <a:sym typeface="Arial" charset="0"/>
              </a:rPr>
              <a:t>不仅可以运行自由发布的应用软件，还可以运行许多商业应用软件。</a:t>
            </a:r>
          </a:p>
          <a:p>
            <a:pPr lvl="1" eaLnBrk="1" hangingPunct="1"/>
            <a:r>
              <a:rPr lang="zh-CN" altLang="en-US" sz="2000">
                <a:solidFill>
                  <a:srgbClr val="111111"/>
                </a:solidFill>
                <a:ea typeface="宋体" charset="-122"/>
                <a:sym typeface="Arial" charset="0"/>
              </a:rPr>
              <a:t>强大的网络功能。Linux系统内核中紧密地集成了网络功能和大量的网络应用程序，且在各种网络条件下表现出令人惊奇的健壮性</a:t>
            </a:r>
          </a:p>
          <a:p>
            <a:pPr lvl="1" eaLnBrk="1" hangingPunct="1"/>
            <a:r>
              <a:rPr lang="zh-CN" altLang="en-US" sz="2000">
                <a:solidFill>
                  <a:srgbClr val="111111"/>
                </a:solidFill>
                <a:ea typeface="宋体" charset="-122"/>
                <a:sym typeface="Arial" charset="0"/>
              </a:rPr>
              <a:t>Linux几乎支持商业版Unix的全部功能，而且支持很多Unix系统所不具备的功能。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DD312A-2B63-4298-ADF2-1A6FB8FB3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6F09A1C-5371-42B0-9D26-2062AEA1036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dirty="0"/>
              <a:t>Linux</a:t>
            </a:r>
            <a:r>
              <a:rPr lang="zh-CN" altLang="en-US" dirty="0"/>
              <a:t>的特征</a:t>
            </a:r>
            <a:endParaRPr lang="en-US" altLang="zh-C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3440" y="1530351"/>
            <a:ext cx="8698706" cy="4772025"/>
          </a:xfrm>
          <a:noFill/>
        </p:spPr>
        <p:txBody>
          <a:bodyPr/>
          <a:lstStyle/>
          <a:p>
            <a:pPr eaLnBrk="1" hangingPunct="1"/>
            <a:r>
              <a:rPr lang="zh-CN" altLang="en-US">
                <a:solidFill>
                  <a:srgbClr val="3D5C00"/>
                </a:solidFill>
                <a:ea typeface="宋体" charset="-122"/>
                <a:sym typeface="Arial" charset="0"/>
              </a:rPr>
              <a:t>轶闻趣事</a:t>
            </a:r>
          </a:p>
          <a:p>
            <a:pPr lvl="1" eaLnBrk="1" hangingPunct="1"/>
            <a:r>
              <a:rPr lang="zh-CN" altLang="en-US" sz="1800" b="1">
                <a:solidFill>
                  <a:srgbClr val="3D5C00"/>
                </a:solidFill>
                <a:ea typeface="宋体" charset="-122"/>
                <a:sym typeface="Arial" charset="0"/>
              </a:rPr>
              <a:t>1个空格引发的惨剧</a:t>
            </a:r>
          </a:p>
          <a:p>
            <a:pPr lvl="1" eaLnBrk="1" hangingPunct="1"/>
            <a:r>
              <a:rPr lang="zh-CN" altLang="en-US" sz="1800" b="1">
                <a:ea typeface="宋体" charset="-122"/>
                <a:sym typeface="Arial" charset="0"/>
              </a:rPr>
              <a:t>bumblebee是一个开源项目，名字来自于变形金刚里的大黄蜂</a:t>
            </a:r>
          </a:p>
          <a:p>
            <a:pPr lvl="1" eaLnBrk="1" hangingPunct="1"/>
            <a:r>
              <a:rPr lang="zh-CN" altLang="en-US" sz="1800" b="1">
                <a:ea typeface="宋体" charset="-122"/>
                <a:sym typeface="Arial" charset="0"/>
              </a:rPr>
              <a:t>NVIDIA的“优驰”技术可以将笔记本电脑PC提升到绝佳状态，提供出色的图形性能，并在需要时延长电池续航时间。bumblebee项目是把这个技术移植到Linux上</a:t>
            </a:r>
          </a:p>
          <a:p>
            <a:pPr lvl="1" eaLnBrk="1" hangingPunct="1"/>
            <a:r>
              <a:rPr lang="zh-CN" altLang="en-US" sz="1800" b="1">
                <a:ea typeface="宋体" charset="-122"/>
                <a:sym typeface="Arial" charset="0"/>
              </a:rPr>
              <a:t>安装脚本install.sh里的一个bug：</a:t>
            </a:r>
          </a:p>
          <a:p>
            <a:pPr lvl="1" eaLnBrk="1" hangingPunct="1"/>
            <a:r>
              <a:rPr lang="zh-CN" altLang="en-US" sz="1800" b="1">
                <a:ea typeface="宋体" charset="-122"/>
                <a:sym typeface="Arial" charset="0"/>
              </a:rPr>
              <a:t>原本应是  </a:t>
            </a:r>
            <a:r>
              <a:rPr lang="zh-CN" altLang="en-US" sz="1800" b="1" i="1">
                <a:ea typeface="宋体" charset="-122"/>
                <a:sym typeface="Arial" charset="0"/>
              </a:rPr>
              <a:t>rm -rf /usr/lib/nvidia-current/xorg/xorg</a:t>
            </a:r>
          </a:p>
          <a:p>
            <a:pPr lvl="1" eaLnBrk="1" hangingPunct="1"/>
            <a:r>
              <a:rPr lang="zh-CN" altLang="en-US" sz="1800" b="1">
                <a:ea typeface="宋体" charset="-122"/>
                <a:sym typeface="Arial" charset="0"/>
              </a:rPr>
              <a:t>被写成了  </a:t>
            </a:r>
            <a:r>
              <a:rPr lang="zh-CN" altLang="en-US" sz="1800" b="1" i="1">
                <a:ea typeface="宋体" charset="-122"/>
                <a:sym typeface="Arial" charset="0"/>
              </a:rPr>
              <a:t>rm -rf /usr /lib/nvidia-current/xorg/xorg</a:t>
            </a:r>
          </a:p>
          <a:p>
            <a:pPr lvl="1" eaLnBrk="1" hangingPunct="1"/>
            <a:r>
              <a:rPr lang="zh-CN" altLang="en-US" sz="1800" b="1">
                <a:ea typeface="宋体" charset="-122"/>
                <a:sym typeface="Arial" charset="0"/>
              </a:rPr>
              <a:t>差别是/usr后的1个空格，结果却大不相同：</a:t>
            </a:r>
          </a:p>
          <a:p>
            <a:pPr lvl="1" eaLnBrk="1" hangingPunct="1"/>
            <a:r>
              <a:rPr lang="zh-CN" altLang="en-US" sz="1800" b="1" i="1">
                <a:ea typeface="宋体" charset="-122"/>
                <a:sym typeface="Arial" charset="0"/>
              </a:rPr>
              <a:t>rm -rf是个很危险的命令，可以在不给用户任何提示的情况下递归(-r)、强制(-f)的删除指定文件夹下的所有数据</a:t>
            </a:r>
          </a:p>
          <a:p>
            <a:pPr lvl="1" eaLnBrk="1" hangingPunct="1"/>
            <a:r>
              <a:rPr lang="zh-CN" altLang="en-US" sz="1800" b="1" i="1">
                <a:ea typeface="宋体" charset="-122"/>
                <a:sym typeface="Arial" charset="0"/>
              </a:rPr>
              <a:t>/usr是一个重要的系统文件夹，删了就只能后悔莫及</a:t>
            </a:r>
          </a:p>
          <a:p>
            <a:pPr eaLnBrk="1" hangingPunct="1"/>
            <a:endParaRPr lang="zh-CN" altLang="en-US" sz="1800">
              <a:ea typeface="宋体" charset="-122"/>
              <a:sym typeface="Arial" charset="0"/>
            </a:endParaRPr>
          </a:p>
          <a:p>
            <a:pPr lvl="1" eaLnBrk="1" hangingPunct="1">
              <a:buFont typeface="Wingdings" pitchFamily="2" charset="2"/>
              <a:buNone/>
            </a:pPr>
            <a:endParaRPr lang="zh-CN" altLang="en-US" sz="1200" b="1">
              <a:solidFill>
                <a:schemeClr val="folHlink"/>
              </a:solidFill>
              <a:ea typeface="宋体" charset="-122"/>
              <a:sym typeface="Arial" charset="0"/>
            </a:endParaRP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553400" y="3068960"/>
            <a:ext cx="1203854" cy="157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B5DE3B8E-04EB-4463-A258-1D349F95941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dirty="0"/>
              <a:t>Linux</a:t>
            </a:r>
            <a:r>
              <a:rPr lang="zh-CN" altLang="en-US" dirty="0"/>
              <a:t>的趣事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452228-41DC-41A6-80FF-B74CA578F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644" y="1528142"/>
            <a:ext cx="3047471" cy="213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4252" y="1795463"/>
            <a:ext cx="3157538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4528" y="3909045"/>
            <a:ext cx="4622800" cy="284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44888" y="1242392"/>
            <a:ext cx="2266685" cy="242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DBB66A4B-43EC-46BE-9C61-3D28EDBA376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dirty="0"/>
              <a:t>Linux</a:t>
            </a:r>
            <a:r>
              <a:rPr lang="zh-CN" altLang="en-US" dirty="0"/>
              <a:t>的趣事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DD163F6-FFA8-4ABA-863A-FFA431197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897731" y="1530351"/>
            <a:ext cx="8089900" cy="4772025"/>
          </a:xfrm>
          <a:noFill/>
        </p:spPr>
        <p:txBody>
          <a:bodyPr/>
          <a:lstStyle/>
          <a:p>
            <a:pPr eaLnBrk="1" hangingPunct="1"/>
            <a:r>
              <a:rPr lang="zh-CN" altLang="en-US">
                <a:ea typeface="宋体" charset="-122"/>
                <a:sym typeface="Arial" charset="0"/>
              </a:rPr>
              <a:t>有趣的程序猿</a:t>
            </a:r>
          </a:p>
          <a:p>
            <a:pPr lvl="1" eaLnBrk="1" hangingPunct="1"/>
            <a:r>
              <a:rPr lang="zh-CN" altLang="en-US" sz="2000" i="1">
                <a:solidFill>
                  <a:schemeClr val="folHlink"/>
                </a:solidFill>
                <a:ea typeface="宋体" charset="-122"/>
                <a:sym typeface="Arial" charset="0"/>
              </a:rPr>
              <a:t>多少孩子听了乔丹的话，进入了IT行业“Just do IT!”</a:t>
            </a:r>
          </a:p>
          <a:p>
            <a:pPr lvl="1" eaLnBrk="1" hangingPunct="1"/>
            <a:r>
              <a:rPr lang="zh-CN" altLang="en-US" sz="2000" i="1">
                <a:solidFill>
                  <a:schemeClr val="folHlink"/>
                </a:solidFill>
                <a:ea typeface="宋体" charset="-122"/>
                <a:sym typeface="Arial" charset="0"/>
              </a:rPr>
              <a:t>Keyboard not found. Press F1 to continue.</a:t>
            </a:r>
          </a:p>
          <a:p>
            <a:pPr lvl="1" eaLnBrk="1" hangingPunct="1"/>
            <a:r>
              <a:rPr lang="zh-CN" altLang="en-US" sz="2000" i="1">
                <a:solidFill>
                  <a:schemeClr val="folHlink"/>
                </a:solidFill>
                <a:ea typeface="宋体" charset="-122"/>
                <a:sym typeface="Arial" charset="0"/>
              </a:rPr>
              <a:t>WinrarSetup.rar</a:t>
            </a:r>
            <a:endParaRPr lang="zh-CN" altLang="en-US" sz="2000" b="1">
              <a:solidFill>
                <a:schemeClr val="folHlink"/>
              </a:solidFill>
              <a:ea typeface="宋体" charset="-122"/>
              <a:sym typeface="Arial" charset="0"/>
            </a:endParaRPr>
          </a:p>
          <a:p>
            <a:pPr lvl="1" eaLnBrk="1" hangingPunct="1"/>
            <a:r>
              <a:rPr lang="zh-CN" altLang="en-US" sz="2000" b="1">
                <a:solidFill>
                  <a:schemeClr val="folHlink"/>
                </a:solidFill>
                <a:ea typeface="宋体" charset="-122"/>
                <a:sym typeface="Arial" charset="0"/>
              </a:rPr>
              <a:t>一对程序员恋人面对面坐着，你猜他们在做什么？ 面向对象编程</a:t>
            </a:r>
          </a:p>
          <a:p>
            <a:pPr lvl="1" eaLnBrk="1" hangingPunct="1"/>
            <a:endParaRPr lang="zh-CN" altLang="en-US" sz="2000" b="1" i="1">
              <a:solidFill>
                <a:schemeClr val="folHlink"/>
              </a:solidFill>
              <a:ea typeface="宋体" charset="-122"/>
              <a:sym typeface="Arial" charset="0"/>
            </a:endParaRPr>
          </a:p>
          <a:p>
            <a:pPr eaLnBrk="1" hangingPunct="1"/>
            <a:endParaRPr lang="zh-CN" altLang="en-US">
              <a:ea typeface="宋体" charset="-122"/>
              <a:sym typeface="Arial" charset="0"/>
            </a:endParaRPr>
          </a:p>
          <a:p>
            <a:pPr lvl="1" eaLnBrk="1" hangingPunct="1">
              <a:buFont typeface="Wingdings" pitchFamily="2" charset="2"/>
              <a:buNone/>
            </a:pPr>
            <a:endParaRPr lang="zh-CN" altLang="en-US" sz="1400" b="1">
              <a:solidFill>
                <a:schemeClr val="folHlink"/>
              </a:solidFill>
              <a:ea typeface="宋体" charset="-122"/>
              <a:sym typeface="Arial" charset="0"/>
            </a:endParaRPr>
          </a:p>
        </p:txBody>
      </p:sp>
      <p:pic>
        <p:nvPicPr>
          <p:cNvPr id="31749" name="Picture 5" descr="t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6649" y="4083051"/>
            <a:ext cx="6339152" cy="205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292407CA-3B33-4395-91BD-402C9509BD3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dirty="0"/>
              <a:t>Linux</a:t>
            </a:r>
            <a:r>
              <a:rPr lang="zh-CN" altLang="en-US" dirty="0"/>
              <a:t>的趣事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9F163D-4E3D-4A38-AC1E-7693D3D67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823781" y="1530351"/>
            <a:ext cx="8089900" cy="4772025"/>
          </a:xfrm>
          <a:noFill/>
        </p:spPr>
        <p:txBody>
          <a:bodyPr/>
          <a:lstStyle/>
          <a:p>
            <a:pPr eaLnBrk="1" hangingPunct="1"/>
            <a:r>
              <a:rPr lang="zh-CN" altLang="en-US" dirty="0">
                <a:ea typeface="宋体" charset="-122"/>
                <a:sym typeface="Arial" charset="0"/>
              </a:rPr>
              <a:t>有趣的程序猿</a:t>
            </a:r>
          </a:p>
          <a:p>
            <a:pPr lvl="1" eaLnBrk="1" hangingPunct="1"/>
            <a:r>
              <a:rPr lang="zh-CN" altLang="en-US" sz="2000" dirty="0">
                <a:solidFill>
                  <a:schemeClr val="folHlink"/>
                </a:solidFill>
                <a:ea typeface="宋体" charset="-122"/>
                <a:sym typeface="Arial" charset="0"/>
              </a:rPr>
              <a:t>女：“给我买那个新款包包嘛～”</a:t>
            </a:r>
          </a:p>
          <a:p>
            <a:pPr lvl="1" eaLnBrk="1" hangingPunct="1"/>
            <a:r>
              <a:rPr lang="zh-CN" altLang="en-US" sz="2000" dirty="0">
                <a:solidFill>
                  <a:schemeClr val="folHlink"/>
                </a:solidFill>
                <a:ea typeface="宋体" charset="-122"/>
                <a:sym typeface="Arial" charset="0"/>
              </a:rPr>
              <a:t>猿：“不给。”</a:t>
            </a:r>
          </a:p>
          <a:p>
            <a:pPr lvl="1" eaLnBrk="1" hangingPunct="1"/>
            <a:r>
              <a:rPr lang="zh-CN" altLang="en-US" sz="2000" dirty="0">
                <a:solidFill>
                  <a:schemeClr val="folHlink"/>
                </a:solidFill>
                <a:ea typeface="宋体" charset="-122"/>
                <a:sym typeface="Arial" charset="0"/>
              </a:rPr>
              <a:t>女：“sudo 买！”</a:t>
            </a:r>
          </a:p>
          <a:p>
            <a:pPr lvl="1" eaLnBrk="1" hangingPunct="1"/>
            <a:r>
              <a:rPr lang="zh-CN" altLang="en-US" sz="2000" dirty="0">
                <a:solidFill>
                  <a:schemeClr val="folHlink"/>
                </a:solidFill>
                <a:ea typeface="宋体" charset="-122"/>
                <a:sym typeface="Arial" charset="0"/>
              </a:rPr>
              <a:t>猿：“好的，大王。”</a:t>
            </a:r>
          </a:p>
          <a:p>
            <a:pPr lvl="1" eaLnBrk="1" hangingPunct="1"/>
            <a:endParaRPr lang="zh-CN" altLang="en-US" sz="2000" b="1" i="1" dirty="0">
              <a:solidFill>
                <a:schemeClr val="folHlink"/>
              </a:solidFill>
              <a:ea typeface="宋体" charset="-122"/>
              <a:sym typeface="Arial" charset="0"/>
            </a:endParaRPr>
          </a:p>
          <a:p>
            <a:pPr eaLnBrk="1" hangingPunct="1"/>
            <a:endParaRPr lang="zh-CN" altLang="en-US" dirty="0">
              <a:ea typeface="宋体" charset="-122"/>
              <a:sym typeface="Arial" charset="0"/>
            </a:endParaRPr>
          </a:p>
          <a:p>
            <a:pPr lvl="1" eaLnBrk="1" hangingPunct="1">
              <a:buFont typeface="Wingdings" pitchFamily="2" charset="2"/>
              <a:buNone/>
            </a:pPr>
            <a:endParaRPr lang="zh-CN" altLang="en-US" sz="1400" b="1" dirty="0">
              <a:solidFill>
                <a:schemeClr val="folHlink"/>
              </a:solidFill>
              <a:ea typeface="宋体" charset="-122"/>
              <a:sym typeface="Arial" charset="0"/>
            </a:endParaRPr>
          </a:p>
        </p:txBody>
      </p:sp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7925" y="3892550"/>
            <a:ext cx="2727590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4798" y="1194788"/>
            <a:ext cx="4421202" cy="5443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7041232" y="6340473"/>
            <a:ext cx="20313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sz="1200" dirty="0">
                <a:solidFill>
                  <a:srgbClr val="336699"/>
                </a:solidFill>
              </a:rPr>
              <a:t>计算机专业学生的大学生活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93D7792-5708-4D4D-8DCE-048AEAAFACB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dirty="0"/>
              <a:t>Linux</a:t>
            </a:r>
            <a:r>
              <a:rPr lang="zh-CN" altLang="en-US" dirty="0"/>
              <a:t>的趣事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40C0CD-D2C5-4451-BB6D-F7AF0A4D5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>
          <a:xfrm>
            <a:off x="-18628" y="555626"/>
            <a:ext cx="9906000" cy="654050"/>
          </a:xfrm>
        </p:spPr>
        <p:txBody>
          <a:bodyPr/>
          <a:lstStyle/>
          <a:p>
            <a:pPr algn="ctr"/>
            <a:r>
              <a:rPr lang="zh-CN" altLang="en-US" dirty="0">
                <a:ea typeface="宋体" charset="-122"/>
              </a:rPr>
              <a:t>图灵机、冯诺依曼体系结构和</a:t>
            </a:r>
            <a:r>
              <a:rPr lang="en-US" altLang="zh-CN" dirty="0">
                <a:ea typeface="宋体" charset="-122"/>
              </a:rPr>
              <a:t>ENIAC</a:t>
            </a:r>
            <a:r>
              <a:rPr lang="zh-CN" altLang="en-US" dirty="0">
                <a:ea typeface="宋体" charset="-122"/>
              </a:rPr>
              <a:t>（</a:t>
            </a:r>
            <a:r>
              <a:rPr lang="en-US" altLang="zh-CN" dirty="0">
                <a:ea typeface="宋体" charset="-122"/>
              </a:rPr>
              <a:t>1</a:t>
            </a:r>
            <a:r>
              <a:rPr lang="zh-CN" altLang="en-US" dirty="0">
                <a:ea typeface="宋体" charset="-122"/>
              </a:rPr>
              <a:t>）</a:t>
            </a:r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>
          <a:xfrm>
            <a:off x="899452" y="1406526"/>
            <a:ext cx="5133668" cy="1590675"/>
          </a:xfrm>
        </p:spPr>
        <p:txBody>
          <a:bodyPr/>
          <a:lstStyle/>
          <a:p>
            <a:r>
              <a:rPr lang="zh-CN" altLang="en-US" dirty="0">
                <a:ea typeface="宋体" charset="-122"/>
              </a:rPr>
              <a:t>图灵机</a:t>
            </a:r>
            <a:endParaRPr lang="en-US" altLang="zh-CN" dirty="0">
              <a:ea typeface="宋体" charset="-122"/>
            </a:endParaRPr>
          </a:p>
          <a:p>
            <a:pPr lvl="1"/>
            <a:r>
              <a:rPr lang="zh-CN" altLang="en-US" dirty="0">
                <a:ea typeface="宋体" charset="-122"/>
              </a:rPr>
              <a:t>解决了运算过程的抽象问题。</a:t>
            </a:r>
            <a:endParaRPr lang="en-US" altLang="zh-CN" dirty="0">
              <a:ea typeface="宋体" charset="-122"/>
            </a:endParaRPr>
          </a:p>
          <a:p>
            <a:endParaRPr lang="en-US" altLang="zh-CN" dirty="0">
              <a:ea typeface="宋体" charset="-122"/>
            </a:endParaRPr>
          </a:p>
          <a:p>
            <a:endParaRPr lang="en-US" altLang="zh-CN" b="0" dirty="0">
              <a:ea typeface="宋体" charset="-122"/>
            </a:endParaRPr>
          </a:p>
          <a:p>
            <a:endParaRPr lang="en-US" altLang="zh-CN" b="0" dirty="0">
              <a:ea typeface="宋体" charset="-122"/>
            </a:endParaRPr>
          </a:p>
        </p:txBody>
      </p:sp>
      <p:pic>
        <p:nvPicPr>
          <p:cNvPr id="6148" name="Picture 4" descr="http://b.hiphotos.baidu.com/baike/c0%3Dbaike60%2C5%2C5%2C60%2C20/sign=bfeb956ab6003af359b7d4325443ad39/c2fdfc039245d6885d07c7c7a4c27d1ed31b0ef41bd5047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2882" y="4425951"/>
            <a:ext cx="4373431" cy="173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9" descr="http://songshuhui.net/wp-content/uploads/2012/07/Alan_Turing_0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57256" y="1406526"/>
            <a:ext cx="2239169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11" descr="http://songshuhui.net/wp-content/uploads/2012/07/120625074322660dd39deed2d7.gif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452" y="2800350"/>
            <a:ext cx="41275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06D17E-B765-43B4-A348-07B5F84B3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1DD3E0-5F7C-46B2-AE3F-E81668104769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495300" y="1268760"/>
            <a:ext cx="9011708" cy="4705003"/>
          </a:xfrm>
          <a:noFill/>
        </p:spPr>
        <p:txBody>
          <a:bodyPr/>
          <a:lstStyle/>
          <a:p>
            <a:pPr algn="just" eaLnBrk="1" hangingPunct="1"/>
            <a:r>
              <a:rPr lang="zh-CN" altLang="en-US" sz="1800" dirty="0">
                <a:solidFill>
                  <a:srgbClr val="3D5C00"/>
                </a:solidFill>
                <a:ea typeface="宋体" charset="-122"/>
              </a:rPr>
              <a:t>Linux 发行版 (Linux distribution，也称GNU/Linux 发行版) </a:t>
            </a:r>
          </a:p>
          <a:p>
            <a:pPr lvl="1" algn="just">
              <a:lnSpc>
                <a:spcPct val="120000"/>
              </a:lnSpc>
            </a:pPr>
            <a:r>
              <a:rPr lang="zh-CN" altLang="en-US" sz="1800" dirty="0">
                <a:solidFill>
                  <a:srgbClr val="111111"/>
                </a:solidFill>
                <a:ea typeface="宋体" charset="-122"/>
                <a:sym typeface="Arial" charset="0"/>
              </a:rPr>
              <a:t>为用户预先集成好的Linux操作系统及各种应用软件。用户在直接安装之后，只需要小幅度更改设置就可以使用，以软件包管理器进行应用管理</a:t>
            </a:r>
          </a:p>
          <a:p>
            <a:pPr lvl="1" algn="just">
              <a:lnSpc>
                <a:spcPct val="120000"/>
              </a:lnSpc>
            </a:pPr>
            <a:r>
              <a:rPr lang="zh-CN" altLang="en-US" sz="1800" dirty="0">
                <a:solidFill>
                  <a:srgbClr val="111111"/>
                </a:solidFill>
                <a:ea typeface="宋体" charset="-122"/>
                <a:sym typeface="Arial" charset="0"/>
              </a:rPr>
              <a:t>Linux发行版通常包含了包括桌面环境、办公包、媒体播放器、数据库等应用软件。这些操作系统通常由Linux内核、以及来自GNU计划的大量的函数库，和基于X Window（或其他机制）的图形界面</a:t>
            </a:r>
          </a:p>
          <a:p>
            <a:pPr lvl="1" algn="just">
              <a:lnSpc>
                <a:spcPct val="120000"/>
              </a:lnSpc>
            </a:pPr>
            <a:r>
              <a:rPr lang="zh-CN" altLang="en-US" sz="1800" dirty="0">
                <a:solidFill>
                  <a:srgbClr val="111111"/>
                </a:solidFill>
                <a:ea typeface="宋体" charset="-122"/>
                <a:sym typeface="Arial" charset="0"/>
              </a:rPr>
              <a:t>目前，</a:t>
            </a:r>
            <a:r>
              <a:rPr lang="en-US" altLang="zh-CN" sz="1800" dirty="0">
                <a:solidFill>
                  <a:srgbClr val="111111"/>
                </a:solidFill>
                <a:ea typeface="宋体" charset="-122"/>
                <a:sym typeface="Arial" charset="0"/>
              </a:rPr>
              <a:t>Linux</a:t>
            </a:r>
            <a:r>
              <a:rPr lang="zh-CN" altLang="en-US" sz="1800" dirty="0">
                <a:solidFill>
                  <a:srgbClr val="111111"/>
                </a:solidFill>
                <a:ea typeface="宋体" charset="-122"/>
                <a:sym typeface="Arial" charset="0"/>
              </a:rPr>
              <a:t>有超过300个发行版，最普遍被使用的发行版大约有</a:t>
            </a:r>
            <a:r>
              <a:rPr lang="en-US" altLang="zh-CN" sz="1800" dirty="0">
                <a:solidFill>
                  <a:srgbClr val="111111"/>
                </a:solidFill>
                <a:ea typeface="宋体" charset="-122"/>
                <a:sym typeface="Arial" charset="0"/>
              </a:rPr>
              <a:t>10</a:t>
            </a:r>
            <a:r>
              <a:rPr lang="zh-CN" altLang="en-US" sz="1800" dirty="0">
                <a:solidFill>
                  <a:srgbClr val="111111"/>
                </a:solidFill>
                <a:ea typeface="宋体" charset="-122"/>
                <a:sym typeface="Arial" charset="0"/>
              </a:rPr>
              <a:t>多个</a:t>
            </a:r>
          </a:p>
        </p:txBody>
      </p:sp>
      <p:pic>
        <p:nvPicPr>
          <p:cNvPr id="33797" name="Picture 6" descr="NY Times Covers Desktop Linu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8886" y="3789040"/>
            <a:ext cx="5164535" cy="297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EE2B923-74F5-43D0-9CC5-A40A7328656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dirty="0"/>
              <a:t>Linux</a:t>
            </a:r>
            <a:r>
              <a:rPr lang="zh-CN" altLang="en-US" dirty="0"/>
              <a:t>发行版谱系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4E8F6B0-E5EB-42CB-BCC1-7AA80FDA0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897731" y="1530351"/>
            <a:ext cx="8089900" cy="4371975"/>
          </a:xfrm>
          <a:noFill/>
        </p:spPr>
        <p:txBody>
          <a:bodyPr/>
          <a:lstStyle/>
          <a:p>
            <a:pPr eaLnBrk="1" hangingPunct="1"/>
            <a:r>
              <a:rPr lang="zh-CN" altLang="en-US" sz="1800">
                <a:solidFill>
                  <a:srgbClr val="3D5C00"/>
                </a:solidFill>
                <a:ea typeface="宋体" charset="-122"/>
              </a:rPr>
              <a:t>通用结构</a:t>
            </a:r>
          </a:p>
          <a:p>
            <a:pPr lvl="1">
              <a:lnSpc>
                <a:spcPct val="120000"/>
              </a:lnSpc>
            </a:pPr>
            <a:r>
              <a:rPr lang="zh-CN" altLang="en-US" sz="1800">
                <a:solidFill>
                  <a:srgbClr val="111111"/>
                </a:solidFill>
                <a:ea typeface="宋体" charset="-122"/>
                <a:sym typeface="Arial" charset="0"/>
              </a:rPr>
              <a:t>为用户预先集成好的Linux操作系统及各种应用软件。用户不需要重新编译，在直接安装之后，只需要小幅度更改设置就可以使用，通常以软件包管理系统来进行应用软件的管理</a:t>
            </a:r>
          </a:p>
        </p:txBody>
      </p:sp>
      <p:pic>
        <p:nvPicPr>
          <p:cNvPr id="34821" name="Picture 2" descr="http://upload.wikimedia.org/wikipedia/commons/thumb/7/7b/Free_and_open-source-software_display_servers_and_UI_toolkits.svg/500px-Free_and_open-source-software_display_servers_and_UI_toolkits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6917" y="3133726"/>
            <a:ext cx="7831931" cy="331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4F465F6-CAFE-46F8-A0B2-A6671AEF4F8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dirty="0"/>
              <a:t>Linux</a:t>
            </a:r>
            <a:r>
              <a:rPr lang="zh-CN" altLang="en-US" dirty="0"/>
              <a:t>发行版谱系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C9ED26D-46A6-458F-A622-7292DE430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908050" y="1239840"/>
            <a:ext cx="8089900" cy="2976562"/>
          </a:xfrm>
          <a:noFill/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zh-CN" altLang="en-US" sz="1800" dirty="0">
                <a:solidFill>
                  <a:srgbClr val="3D5C00"/>
                </a:solidFill>
                <a:ea typeface="宋体" charset="-122"/>
              </a:rPr>
              <a:t> Debian（http://www.debian.org/）</a:t>
            </a:r>
          </a:p>
          <a:p>
            <a:pPr lvl="1" algn="just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rgbClr val="111111"/>
                </a:solidFill>
                <a:ea typeface="宋体" charset="-122"/>
                <a:sym typeface="Arial" charset="0"/>
              </a:rPr>
              <a:t>于1993年8月16日，由一名美国普渡大学学生Ian Murdock首次发表。最初他把系统称为“Debian Linux Release”，以开源的方式，本着Linux 及GNU的精神发行的一套GNU/Linux发行版 。（Debian的名称是由当前他的女友Debra 和Ian Murdock自己的名字合并而成的。）</a:t>
            </a:r>
          </a:p>
          <a:p>
            <a:pPr lvl="1" algn="just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rgbClr val="111111"/>
                </a:solidFill>
                <a:ea typeface="宋体" charset="-122"/>
                <a:sym typeface="Arial" charset="0"/>
              </a:rPr>
              <a:t>Debian可以算是迄今为止，最遵循GNU规范的Linux系统</a:t>
            </a:r>
          </a:p>
          <a:p>
            <a:pPr lvl="1" algn="just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rgbClr val="111111"/>
                </a:solidFill>
                <a:ea typeface="宋体" charset="-122"/>
                <a:sym typeface="Arial" charset="0"/>
              </a:rPr>
              <a:t>Debian 以稳定性闻名，所以很多服务器都使用Debian 作为其操作系统，而很多Linux的LiveCD 也以Debian为基础改写</a:t>
            </a:r>
          </a:p>
        </p:txBody>
      </p:sp>
      <p:pic>
        <p:nvPicPr>
          <p:cNvPr id="35844" name="Picture 4" descr="desk_debia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5996" y="4270375"/>
            <a:ext cx="435451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AC9C9C0A-A763-41B3-9CE2-F79D9F61438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dirty="0"/>
              <a:t>Linux</a:t>
            </a:r>
            <a:r>
              <a:rPr lang="zh-CN" altLang="en-US" dirty="0"/>
              <a:t>发行版谱系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ED7AD5A-D544-45C5-A811-9D41993FC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897731" y="1457326"/>
            <a:ext cx="8089900" cy="4371975"/>
          </a:xfrm>
          <a:noFill/>
        </p:spPr>
        <p:txBody>
          <a:bodyPr/>
          <a:lstStyle/>
          <a:p>
            <a:pPr algn="just" eaLnBrk="1" hangingPunct="1"/>
            <a:r>
              <a:rPr lang="zh-CN" altLang="en-US" sz="1800" dirty="0">
                <a:solidFill>
                  <a:srgbClr val="3D5C00"/>
                </a:solidFill>
                <a:ea typeface="宋体" charset="-122"/>
              </a:rPr>
              <a:t> Ubuntu（http://www.ubuntu.com/）</a:t>
            </a:r>
          </a:p>
          <a:p>
            <a:pPr lvl="1" algn="just" eaLnBrk="1" hangingPunct="1"/>
            <a:r>
              <a:rPr lang="zh-CN" altLang="en-US" sz="1600" dirty="0">
                <a:solidFill>
                  <a:srgbClr val="111111"/>
                </a:solidFill>
                <a:ea typeface="宋体" charset="-122"/>
                <a:sym typeface="Arial" charset="0"/>
              </a:rPr>
              <a:t>Ubuntu是一个南非的民族观念，着眼于人们之间的忠诚和联系</a:t>
            </a:r>
          </a:p>
          <a:p>
            <a:pPr lvl="1" algn="just" eaLnBrk="1" hangingPunct="1"/>
            <a:r>
              <a:rPr lang="zh-CN" altLang="en-US" sz="1600" dirty="0">
                <a:solidFill>
                  <a:srgbClr val="111111"/>
                </a:solidFill>
                <a:ea typeface="宋体" charset="-122"/>
                <a:sym typeface="Arial" charset="0"/>
              </a:rPr>
              <a:t>由马克·舍特尔沃斯创立的</a:t>
            </a:r>
            <a:r>
              <a:rPr lang="en-US" altLang="zh-CN" sz="1600" dirty="0">
                <a:solidFill>
                  <a:srgbClr val="111111"/>
                </a:solidFill>
                <a:ea typeface="宋体" charset="-122"/>
                <a:sym typeface="Arial" charset="0"/>
              </a:rPr>
              <a:t>Canonical</a:t>
            </a:r>
            <a:r>
              <a:rPr lang="zh-CN" altLang="en-US" sz="1600" dirty="0">
                <a:solidFill>
                  <a:srgbClr val="111111"/>
                </a:solidFill>
                <a:ea typeface="宋体" charset="-122"/>
                <a:sym typeface="Arial" charset="0"/>
              </a:rPr>
              <a:t>公司主导，其首个版本发布于2004年10月，Ubuntu以Debian为开发蓝本。与Debian稳健的升级策略不同，Ubuntu每6个月会发布一个新版，以便人们及时地获取和使用新软件</a:t>
            </a:r>
          </a:p>
          <a:p>
            <a:pPr lvl="1" algn="just" eaLnBrk="1" hangingPunct="1"/>
            <a:r>
              <a:rPr lang="zh-CN" altLang="en-US" sz="1600" dirty="0">
                <a:solidFill>
                  <a:srgbClr val="111111"/>
                </a:solidFill>
                <a:ea typeface="宋体" charset="-122"/>
                <a:sym typeface="Arial" charset="0"/>
              </a:rPr>
              <a:t>开发目的是使个人计算机变得简单易用，同时也提供针对企业应用的服务器版本</a:t>
            </a:r>
          </a:p>
        </p:txBody>
      </p:sp>
      <p:pic>
        <p:nvPicPr>
          <p:cNvPr id="36868" name="Picture 4" descr="desk_ubuntu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2653" y="3501008"/>
            <a:ext cx="6240694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252DFCDC-323C-4459-9DD4-BE6E8678DDD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dirty="0"/>
              <a:t>Linux</a:t>
            </a:r>
            <a:r>
              <a:rPr lang="zh-CN" altLang="en-US" dirty="0"/>
              <a:t>发行版谱系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4E09A37-D291-411D-BD1E-F2D45F02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897731" y="1530351"/>
            <a:ext cx="8089900" cy="4371975"/>
          </a:xfrm>
          <a:noFill/>
        </p:spPr>
        <p:txBody>
          <a:bodyPr/>
          <a:lstStyle/>
          <a:p>
            <a:pPr eaLnBrk="1" hangingPunct="1"/>
            <a:r>
              <a:rPr lang="en-US" altLang="zh-CN" sz="1800">
                <a:solidFill>
                  <a:srgbClr val="3D5C00"/>
                </a:solidFill>
                <a:ea typeface="宋体" charset="-122"/>
              </a:rPr>
              <a:t>Mint</a:t>
            </a:r>
            <a:r>
              <a:rPr lang="zh-CN" altLang="en-US" sz="1800">
                <a:solidFill>
                  <a:srgbClr val="3D5C00"/>
                </a:solidFill>
                <a:ea typeface="宋体" charset="-122"/>
              </a:rPr>
              <a:t>（http://www.</a:t>
            </a:r>
            <a:r>
              <a:rPr lang="en-US" altLang="zh-CN" sz="1800">
                <a:solidFill>
                  <a:srgbClr val="3D5C00"/>
                </a:solidFill>
                <a:ea typeface="宋体" charset="-122"/>
              </a:rPr>
              <a:t>linuxmint</a:t>
            </a:r>
            <a:r>
              <a:rPr lang="zh-CN" altLang="en-US" sz="1800">
                <a:solidFill>
                  <a:srgbClr val="3D5C00"/>
                </a:solidFill>
                <a:ea typeface="宋体" charset="-122"/>
              </a:rPr>
              <a:t>.com/）</a:t>
            </a:r>
          </a:p>
          <a:p>
            <a:pPr lvl="1" eaLnBrk="1" hangingPunct="1"/>
            <a:r>
              <a:rPr lang="zh-CN" altLang="en-US" sz="1600">
                <a:solidFill>
                  <a:srgbClr val="111111"/>
                </a:solidFill>
                <a:ea typeface="宋体" charset="-122"/>
                <a:sym typeface="Arial" charset="0"/>
              </a:rPr>
              <a:t>基于</a:t>
            </a:r>
            <a:r>
              <a:rPr lang="en-US" altLang="zh-CN" sz="1600">
                <a:solidFill>
                  <a:srgbClr val="111111"/>
                </a:solidFill>
                <a:ea typeface="宋体" charset="-122"/>
                <a:sym typeface="Arial" charset="0"/>
              </a:rPr>
              <a:t>Ubuntu</a:t>
            </a:r>
            <a:r>
              <a:rPr lang="zh-CN" altLang="en-US" sz="1600">
                <a:solidFill>
                  <a:srgbClr val="111111"/>
                </a:solidFill>
                <a:ea typeface="宋体" charset="-122"/>
                <a:sym typeface="Arial" charset="0"/>
              </a:rPr>
              <a:t>开发，但在下载量和使用量上已经超越了</a:t>
            </a:r>
            <a:r>
              <a:rPr lang="en-US" altLang="zh-CN" sz="1600">
                <a:solidFill>
                  <a:srgbClr val="111111"/>
                </a:solidFill>
                <a:ea typeface="宋体" charset="-122"/>
                <a:sym typeface="Arial" charset="0"/>
              </a:rPr>
              <a:t>Ubuntu</a:t>
            </a:r>
            <a:r>
              <a:rPr lang="zh-CN" altLang="en-US" sz="1600">
                <a:solidFill>
                  <a:srgbClr val="111111"/>
                </a:solidFill>
                <a:ea typeface="宋体" charset="-122"/>
                <a:sym typeface="Arial" charset="0"/>
              </a:rPr>
              <a:t>。</a:t>
            </a:r>
            <a:endParaRPr lang="en-US" altLang="zh-CN" sz="1600">
              <a:solidFill>
                <a:srgbClr val="111111"/>
              </a:solidFill>
              <a:ea typeface="宋体" charset="-122"/>
              <a:sym typeface="Arial" charset="0"/>
            </a:endParaRPr>
          </a:p>
          <a:p>
            <a:pPr lvl="1" eaLnBrk="1" hangingPunct="1"/>
            <a:r>
              <a:rPr lang="zh-CN" altLang="en-US" sz="1600">
                <a:solidFill>
                  <a:srgbClr val="111111"/>
                </a:solidFill>
                <a:ea typeface="宋体" charset="-122"/>
                <a:sym typeface="Arial" charset="0"/>
              </a:rPr>
              <a:t>以优雅和简洁的用户界面见长</a:t>
            </a:r>
            <a:endParaRPr lang="en-US" altLang="zh-CN" sz="1600">
              <a:solidFill>
                <a:srgbClr val="111111"/>
              </a:solidFill>
              <a:ea typeface="宋体" charset="-122"/>
              <a:sym typeface="Arial" charset="0"/>
            </a:endParaRPr>
          </a:p>
          <a:p>
            <a:pPr lvl="1" eaLnBrk="1" hangingPunct="1"/>
            <a:endParaRPr lang="zh-CN" altLang="en-US" sz="1600">
              <a:solidFill>
                <a:srgbClr val="111111"/>
              </a:solidFill>
              <a:ea typeface="宋体" charset="-122"/>
              <a:sym typeface="Arial" charset="0"/>
            </a:endParaRPr>
          </a:p>
        </p:txBody>
      </p:sp>
      <p:pic>
        <p:nvPicPr>
          <p:cNvPr id="37893" name="Picture 2" descr="http://www.linuxmint.com/pictures/screenshots/lmde201403/thumb_cinnam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5569" y="2996952"/>
            <a:ext cx="6754862" cy="3745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5EA5952-5582-4DB5-9978-D2C8BA9C64A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dirty="0"/>
              <a:t>Linux</a:t>
            </a:r>
            <a:r>
              <a:rPr lang="zh-CN" altLang="en-US" dirty="0"/>
              <a:t>发行版谱系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25B298-8C93-4357-A1F3-4587B1A73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897731" y="1530351"/>
            <a:ext cx="8089900" cy="4371975"/>
          </a:xfrm>
          <a:noFill/>
        </p:spPr>
        <p:txBody>
          <a:bodyPr/>
          <a:lstStyle/>
          <a:p>
            <a:pPr eaLnBrk="1" hangingPunct="1"/>
            <a:r>
              <a:rPr lang="zh-CN" altLang="en-US" sz="1800">
                <a:solidFill>
                  <a:srgbClr val="3D5C00"/>
                </a:solidFill>
                <a:ea typeface="宋体" charset="-122"/>
              </a:rPr>
              <a:t>SuSE（http://www.novell.com/linux/）</a:t>
            </a:r>
          </a:p>
          <a:p>
            <a:pPr lvl="1" eaLnBrk="1" hangingPunct="1"/>
            <a:r>
              <a:rPr lang="zh-CN" altLang="en-US" sz="1600">
                <a:solidFill>
                  <a:srgbClr val="111111"/>
                </a:solidFill>
                <a:ea typeface="宋体" charset="-122"/>
                <a:sym typeface="Arial" charset="0"/>
              </a:rPr>
              <a:t>以Slackware Linux 为基础，并提供完整德文使用界面的产品</a:t>
            </a:r>
          </a:p>
          <a:p>
            <a:pPr lvl="1" eaLnBrk="1" hangingPunct="1"/>
            <a:r>
              <a:rPr lang="zh-CN" altLang="en-US" sz="1600">
                <a:solidFill>
                  <a:srgbClr val="111111"/>
                </a:solidFill>
                <a:ea typeface="宋体" charset="-122"/>
                <a:sym typeface="Arial" charset="0"/>
              </a:rPr>
              <a:t>1992年Peter McDonald成立了SLS发行版。这套发行版包含的软件非常多，更首次收录了X Window及TCP/IP等套件，Slackware就是一个基于SLS的发行版</a:t>
            </a:r>
          </a:p>
          <a:p>
            <a:pPr lvl="1" eaLnBrk="1" hangingPunct="1"/>
            <a:r>
              <a:rPr lang="zh-CN" altLang="en-US" sz="1600">
                <a:solidFill>
                  <a:srgbClr val="111111"/>
                </a:solidFill>
                <a:ea typeface="宋体" charset="-122"/>
                <a:sym typeface="Arial" charset="0"/>
              </a:rPr>
              <a:t>SuSE目的是成为UNIX 技术公司，专门为德国人推出量身定做的SLS/Slackware软件及UNIX/Linux 说明文件</a:t>
            </a:r>
          </a:p>
          <a:p>
            <a:pPr lvl="1" eaLnBrk="1" hangingPunct="1"/>
            <a:endParaRPr lang="zh-CN" altLang="en-US" sz="1600" b="1">
              <a:solidFill>
                <a:schemeClr val="folHlink"/>
              </a:solidFill>
              <a:ea typeface="宋体" charset="-122"/>
              <a:sym typeface="Arial" charset="0"/>
            </a:endParaRPr>
          </a:p>
        </p:txBody>
      </p:sp>
      <p:pic>
        <p:nvPicPr>
          <p:cNvPr id="38916" name="Picture 4" descr="desk_opensus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6990" y="3573016"/>
            <a:ext cx="4432019" cy="3068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D6FE78BB-84B4-4656-81B5-704F5FF15D5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dirty="0"/>
              <a:t>Linux</a:t>
            </a:r>
            <a:r>
              <a:rPr lang="zh-CN" altLang="en-US" dirty="0"/>
              <a:t>发行版谱系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86EFF11-8687-4B58-B452-193094E0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897731" y="1530351"/>
            <a:ext cx="8089900" cy="4371975"/>
          </a:xfrm>
          <a:noFill/>
        </p:spPr>
        <p:txBody>
          <a:bodyPr/>
          <a:lstStyle/>
          <a:p>
            <a:pPr eaLnBrk="1" hangingPunct="1"/>
            <a:r>
              <a:rPr lang="zh-CN" altLang="en-US" sz="1800">
                <a:solidFill>
                  <a:srgbClr val="3D5C00"/>
                </a:solidFill>
                <a:ea typeface="宋体" charset="-122"/>
              </a:rPr>
              <a:t>RHEL（Red Hat：http://www.redhat.com/）</a:t>
            </a:r>
          </a:p>
          <a:p>
            <a:pPr lvl="1" eaLnBrk="1" hangingPunct="1"/>
            <a:r>
              <a:rPr lang="zh-CN" altLang="en-US" sz="1600">
                <a:solidFill>
                  <a:srgbClr val="111111"/>
                </a:solidFill>
                <a:ea typeface="宋体" charset="-122"/>
                <a:sym typeface="Arial" charset="0"/>
              </a:rPr>
              <a:t>Red Hat公司由Bob Young和Marc Ewing于1995年创建</a:t>
            </a:r>
          </a:p>
          <a:p>
            <a:pPr lvl="1" eaLnBrk="1" hangingPunct="1"/>
            <a:r>
              <a:rPr lang="zh-CN" altLang="en-US" sz="1600">
                <a:solidFill>
                  <a:srgbClr val="111111"/>
                </a:solidFill>
                <a:ea typeface="宋体" charset="-122"/>
                <a:sym typeface="Arial" charset="0"/>
              </a:rPr>
              <a:t>全球最大的开源技术厂家，其产品也是全世界应用最广泛的Linux</a:t>
            </a:r>
          </a:p>
          <a:p>
            <a:pPr lvl="1" eaLnBrk="1" hangingPunct="1"/>
            <a:endParaRPr lang="zh-CN" altLang="en-US" sz="1600" b="1">
              <a:solidFill>
                <a:schemeClr val="folHlink"/>
              </a:solidFill>
              <a:ea typeface="宋体" charset="-122"/>
              <a:sym typeface="Arial" charset="0"/>
            </a:endParaRPr>
          </a:p>
        </p:txBody>
      </p:sp>
      <p:pic>
        <p:nvPicPr>
          <p:cNvPr id="39940" name="Picture 4" descr="desk_rh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8705" y="2564904"/>
            <a:ext cx="6328589" cy="4109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CAC19053-5AF0-43F0-AFC6-715C2AA2A73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dirty="0"/>
              <a:t>Linux</a:t>
            </a:r>
            <a:r>
              <a:rPr lang="zh-CN" altLang="en-US" dirty="0"/>
              <a:t>发行版谱系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70AF1E-CC78-4E90-ADAC-A08577C7E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>
          <a:xfrm>
            <a:off x="-18628" y="555626"/>
            <a:ext cx="9906000" cy="654050"/>
          </a:xfrm>
        </p:spPr>
        <p:txBody>
          <a:bodyPr/>
          <a:lstStyle/>
          <a:p>
            <a:pPr algn="ctr"/>
            <a:r>
              <a:rPr lang="en-US" altLang="zh-CN" dirty="0" err="1">
                <a:ea typeface="宋体" charset="-122"/>
              </a:rPr>
              <a:t>openEuler</a:t>
            </a:r>
            <a:r>
              <a:rPr lang="zh-CN" altLang="en-US" dirty="0">
                <a:ea typeface="宋体" charset="-122"/>
              </a:rPr>
              <a:t>发展历史</a:t>
            </a:r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>
          <a:xfrm>
            <a:off x="416496" y="1412776"/>
            <a:ext cx="9145016" cy="1590675"/>
          </a:xfrm>
        </p:spPr>
        <p:txBody>
          <a:bodyPr/>
          <a:lstStyle/>
          <a:p>
            <a:r>
              <a:rPr lang="en-US" altLang="zh-CN" dirty="0" err="1">
                <a:ea typeface="宋体" charset="-122"/>
              </a:rPr>
              <a:t>openEuler</a:t>
            </a:r>
            <a:r>
              <a:rPr lang="zh-CN" altLang="en-US" dirty="0">
                <a:ea typeface="宋体" charset="-122"/>
              </a:rPr>
              <a:t>究竟是什么？</a:t>
            </a:r>
            <a:endParaRPr lang="en-US" altLang="zh-CN" dirty="0">
              <a:ea typeface="宋体" charset="-122"/>
            </a:endParaRPr>
          </a:p>
          <a:p>
            <a:pPr lvl="1"/>
            <a:r>
              <a:rPr lang="en-US" altLang="zh-CN" dirty="0" err="1">
                <a:ea typeface="宋体" charset="-122"/>
              </a:rPr>
              <a:t>openEuler</a:t>
            </a:r>
            <a:r>
              <a:rPr lang="zh-CN" altLang="en-US" dirty="0">
                <a:ea typeface="宋体" charset="-122"/>
              </a:rPr>
              <a:t>是一个开源、免费的</a:t>
            </a:r>
            <a:r>
              <a:rPr lang="en-US" altLang="zh-CN" dirty="0">
                <a:ea typeface="宋体" charset="-122"/>
              </a:rPr>
              <a:t>Linux</a:t>
            </a:r>
            <a:r>
              <a:rPr lang="zh-CN" altLang="en-US" dirty="0">
                <a:ea typeface="宋体" charset="-122"/>
              </a:rPr>
              <a:t>发行版平台，将通过开放的社区形式与全球的开发者共同构建一个开放、多元和架构包容的软件生态体系。</a:t>
            </a:r>
          </a:p>
          <a:p>
            <a:pPr lvl="1"/>
            <a:r>
              <a:rPr lang="zh-CN" altLang="en-US" dirty="0">
                <a:ea typeface="宋体" charset="-122"/>
              </a:rPr>
              <a:t>同时，</a:t>
            </a:r>
            <a:r>
              <a:rPr lang="en-US" altLang="zh-CN" dirty="0" err="1">
                <a:ea typeface="宋体" charset="-122"/>
              </a:rPr>
              <a:t>openEuler</a:t>
            </a:r>
            <a:r>
              <a:rPr lang="zh-CN" altLang="en-US" dirty="0">
                <a:ea typeface="宋体" charset="-122"/>
              </a:rPr>
              <a:t>也是一个创新的平台，鼓励任何人在该平台上提出新想法、开拓新思路、实践新方案。</a:t>
            </a:r>
            <a:endParaRPr lang="en-US" altLang="zh-CN" dirty="0">
              <a:ea typeface="宋体" charset="-122"/>
            </a:endParaRPr>
          </a:p>
          <a:p>
            <a:endParaRPr lang="en-US" altLang="zh-CN" b="0" dirty="0">
              <a:ea typeface="宋体" charset="-122"/>
            </a:endParaRPr>
          </a:p>
          <a:p>
            <a:endParaRPr lang="en-US" altLang="zh-CN" b="0" dirty="0">
              <a:ea typeface="宋体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DDC620-D0FC-4318-8578-0F732B482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683" y="4095516"/>
            <a:ext cx="4694634" cy="269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D003F2-6D8A-4950-AB28-F6E00E492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1DD3E0-5F7C-46B2-AE3F-E81668104769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2782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>
          <a:xfrm>
            <a:off x="-18628" y="555626"/>
            <a:ext cx="9906000" cy="654050"/>
          </a:xfrm>
        </p:spPr>
        <p:txBody>
          <a:bodyPr/>
          <a:lstStyle/>
          <a:p>
            <a:pPr algn="ctr"/>
            <a:r>
              <a:rPr lang="en-US" altLang="zh-CN" dirty="0" err="1">
                <a:ea typeface="宋体" charset="-122"/>
              </a:rPr>
              <a:t>openEuler</a:t>
            </a:r>
            <a:r>
              <a:rPr lang="zh-CN" altLang="en-US" dirty="0">
                <a:ea typeface="宋体" charset="-122"/>
              </a:rPr>
              <a:t>发展历史</a:t>
            </a:r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>
          <a:xfrm>
            <a:off x="380492" y="1556792"/>
            <a:ext cx="9145016" cy="1590675"/>
          </a:xfrm>
        </p:spPr>
        <p:txBody>
          <a:bodyPr/>
          <a:lstStyle/>
          <a:p>
            <a:r>
              <a:rPr lang="en-US" altLang="zh-CN" dirty="0" err="1">
                <a:ea typeface="宋体" charset="-122"/>
              </a:rPr>
              <a:t>openEuler</a:t>
            </a:r>
            <a:r>
              <a:rPr lang="zh-CN" altLang="en-US" dirty="0">
                <a:ea typeface="宋体" charset="-122"/>
              </a:rPr>
              <a:t>的发展</a:t>
            </a:r>
            <a:endParaRPr lang="en-US" altLang="zh-CN" dirty="0">
              <a:ea typeface="宋体" charset="-122"/>
            </a:endParaRPr>
          </a:p>
          <a:p>
            <a:endParaRPr lang="en-US" altLang="zh-CN" dirty="0">
              <a:ea typeface="宋体" charset="-122"/>
            </a:endParaRPr>
          </a:p>
          <a:p>
            <a:pPr lvl="1"/>
            <a:r>
              <a:rPr lang="en-US" altLang="zh-CN" dirty="0">
                <a:ea typeface="宋体" charset="-122"/>
              </a:rPr>
              <a:t>2019</a:t>
            </a:r>
            <a:r>
              <a:rPr lang="zh-CN" altLang="en-US" dirty="0">
                <a:ea typeface="宋体" charset="-122"/>
              </a:rPr>
              <a:t>年</a:t>
            </a:r>
            <a:r>
              <a:rPr lang="en-US" altLang="zh-CN" dirty="0">
                <a:ea typeface="宋体" charset="-122"/>
              </a:rPr>
              <a:t>9</a:t>
            </a:r>
            <a:r>
              <a:rPr lang="zh-CN" altLang="en-US" dirty="0">
                <a:ea typeface="宋体" charset="-122"/>
              </a:rPr>
              <a:t>月</a:t>
            </a:r>
            <a:r>
              <a:rPr lang="en-US" altLang="zh-CN" dirty="0">
                <a:ea typeface="宋体" charset="-122"/>
              </a:rPr>
              <a:t>18</a:t>
            </a:r>
            <a:r>
              <a:rPr lang="zh-CN" altLang="en-US" dirty="0">
                <a:ea typeface="宋体" charset="-122"/>
              </a:rPr>
              <a:t>日，华为宣布</a:t>
            </a:r>
            <a:r>
              <a:rPr lang="en-US" altLang="zh-CN" dirty="0" err="1">
                <a:ea typeface="宋体" charset="-122"/>
              </a:rPr>
              <a:t>openEuler</a:t>
            </a:r>
            <a:r>
              <a:rPr lang="zh-CN" altLang="en-US" dirty="0">
                <a:ea typeface="宋体" charset="-122"/>
              </a:rPr>
              <a:t>开源，</a:t>
            </a:r>
            <a:r>
              <a:rPr lang="en-US" altLang="zh-CN" dirty="0" err="1">
                <a:ea typeface="宋体" charset="-122"/>
              </a:rPr>
              <a:t>openEuler</a:t>
            </a:r>
            <a:r>
              <a:rPr lang="zh-CN" altLang="en-US" dirty="0">
                <a:ea typeface="宋体" charset="-122"/>
              </a:rPr>
              <a:t>开源社区正式上线。</a:t>
            </a:r>
            <a:endParaRPr lang="en-US" altLang="zh-CN" dirty="0">
              <a:ea typeface="宋体" charset="-122"/>
            </a:endParaRPr>
          </a:p>
          <a:p>
            <a:pPr lvl="1"/>
            <a:endParaRPr lang="en-US" altLang="zh-CN" dirty="0">
              <a:ea typeface="宋体" charset="-122"/>
            </a:endParaRPr>
          </a:p>
          <a:p>
            <a:pPr lvl="1"/>
            <a:r>
              <a:rPr lang="en-US" altLang="zh-CN" dirty="0">
                <a:ea typeface="宋体" charset="-122"/>
              </a:rPr>
              <a:t>2019</a:t>
            </a:r>
            <a:r>
              <a:rPr lang="zh-CN" altLang="en-US" dirty="0">
                <a:ea typeface="宋体" charset="-122"/>
              </a:rPr>
              <a:t>年</a:t>
            </a:r>
            <a:r>
              <a:rPr lang="en-US" altLang="zh-CN" dirty="0">
                <a:ea typeface="宋体" charset="-122"/>
              </a:rPr>
              <a:t>12</a:t>
            </a:r>
            <a:r>
              <a:rPr lang="zh-CN" altLang="en-US" dirty="0">
                <a:ea typeface="宋体" charset="-122"/>
              </a:rPr>
              <a:t>月</a:t>
            </a:r>
            <a:r>
              <a:rPr lang="en-US" altLang="zh-CN" dirty="0">
                <a:ea typeface="宋体" charset="-122"/>
              </a:rPr>
              <a:t>31</a:t>
            </a:r>
            <a:r>
              <a:rPr lang="zh-CN" altLang="en-US" dirty="0">
                <a:ea typeface="宋体" charset="-122"/>
              </a:rPr>
              <a:t>日，</a:t>
            </a:r>
            <a:r>
              <a:rPr lang="en-US" altLang="zh-CN" dirty="0" err="1">
                <a:ea typeface="宋体" charset="-122"/>
              </a:rPr>
              <a:t>openEuler</a:t>
            </a:r>
            <a:r>
              <a:rPr lang="zh-CN" altLang="en-US" dirty="0">
                <a:ea typeface="宋体" charset="-122"/>
              </a:rPr>
              <a:t>开源代码上线。</a:t>
            </a:r>
            <a:endParaRPr lang="en-US" altLang="zh-CN" dirty="0">
              <a:ea typeface="宋体" charset="-122"/>
            </a:endParaRPr>
          </a:p>
          <a:p>
            <a:pPr marL="857250" lvl="2" indent="0">
              <a:buNone/>
            </a:pPr>
            <a:r>
              <a:rPr lang="en-US" altLang="zh-CN" dirty="0" err="1">
                <a:ea typeface="宋体" charset="-122"/>
              </a:rPr>
              <a:t>openEuler</a:t>
            </a:r>
            <a:r>
              <a:rPr lang="zh-CN" altLang="en-US" dirty="0">
                <a:ea typeface="宋体" charset="-122"/>
              </a:rPr>
              <a:t>希望通过社区合作，打造创新平台，构建支持多处理器架构、统一和开放的操作系统，推动软硬件应用生态繁荣发展。</a:t>
            </a:r>
            <a:endParaRPr lang="en-US" altLang="zh-CN" dirty="0">
              <a:ea typeface="宋体" charset="-122"/>
            </a:endParaRPr>
          </a:p>
          <a:p>
            <a:pPr marL="857250" lvl="2" indent="0">
              <a:buNone/>
            </a:pPr>
            <a:endParaRPr lang="en-US" altLang="zh-CN" dirty="0">
              <a:ea typeface="宋体" charset="-122"/>
            </a:endParaRPr>
          </a:p>
          <a:p>
            <a:pPr lvl="1"/>
            <a:r>
              <a:rPr lang="en-US" altLang="zh-CN" dirty="0">
                <a:ea typeface="宋体" charset="-122"/>
              </a:rPr>
              <a:t>2020</a:t>
            </a:r>
            <a:r>
              <a:rPr lang="zh-CN" altLang="en-US" dirty="0">
                <a:ea typeface="宋体" charset="-122"/>
              </a:rPr>
              <a:t>年</a:t>
            </a:r>
            <a:r>
              <a:rPr lang="en-US" altLang="zh-CN" dirty="0">
                <a:ea typeface="宋体" charset="-122"/>
              </a:rPr>
              <a:t>3</a:t>
            </a:r>
            <a:r>
              <a:rPr lang="zh-CN" altLang="en-US" dirty="0">
                <a:ea typeface="宋体" charset="-122"/>
              </a:rPr>
              <a:t>月</a:t>
            </a:r>
            <a:r>
              <a:rPr lang="en-US" altLang="zh-CN" dirty="0">
                <a:ea typeface="宋体" charset="-122"/>
              </a:rPr>
              <a:t>27</a:t>
            </a:r>
            <a:r>
              <a:rPr lang="zh-CN" altLang="en-US" dirty="0">
                <a:ea typeface="宋体" charset="-122"/>
              </a:rPr>
              <a:t>日， </a:t>
            </a:r>
            <a:r>
              <a:rPr lang="en-US" altLang="zh-CN" dirty="0" err="1">
                <a:ea typeface="宋体" charset="-122"/>
              </a:rPr>
              <a:t>openEuler</a:t>
            </a:r>
            <a:r>
              <a:rPr lang="zh-CN" altLang="en-US" dirty="0">
                <a:ea typeface="宋体" charset="-122"/>
              </a:rPr>
              <a:t>开源社区正式发布</a:t>
            </a:r>
            <a:r>
              <a:rPr lang="en-US" altLang="zh-CN" dirty="0" err="1">
                <a:ea typeface="宋体" charset="-122"/>
              </a:rPr>
              <a:t>openEuler</a:t>
            </a:r>
            <a:r>
              <a:rPr lang="en-US" altLang="zh-CN" dirty="0">
                <a:ea typeface="宋体" charset="-122"/>
              </a:rPr>
              <a:t> LTS 20.03</a:t>
            </a:r>
            <a:r>
              <a:rPr lang="zh-CN" altLang="en-US" dirty="0">
                <a:ea typeface="宋体" charset="-122"/>
              </a:rPr>
              <a:t>（</a:t>
            </a:r>
            <a:r>
              <a:rPr lang="en-US" altLang="zh-CN" dirty="0">
                <a:ea typeface="宋体" charset="-122"/>
              </a:rPr>
              <a:t>Long Term Support</a:t>
            </a:r>
            <a:r>
              <a:rPr lang="zh-CN" altLang="en-US" dirty="0">
                <a:ea typeface="宋体" charset="-122"/>
              </a:rPr>
              <a:t>）版本。这标志着</a:t>
            </a:r>
            <a:r>
              <a:rPr lang="en-US" altLang="zh-CN" dirty="0" err="1">
                <a:ea typeface="宋体" charset="-122"/>
              </a:rPr>
              <a:t>openEuler</a:t>
            </a:r>
            <a:r>
              <a:rPr lang="zh-CN" altLang="en-US" dirty="0">
                <a:ea typeface="宋体" charset="-122"/>
              </a:rPr>
              <a:t>已经有了成熟的规模商用能力。</a:t>
            </a:r>
            <a:endParaRPr lang="en-US" altLang="zh-CN" dirty="0">
              <a:ea typeface="宋体" charset="-122"/>
            </a:endParaRPr>
          </a:p>
          <a:p>
            <a:endParaRPr lang="en-US" altLang="zh-CN" b="0" dirty="0">
              <a:ea typeface="宋体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9DF20B-A12F-4398-8BF6-CEBC4064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1DD3E0-5F7C-46B2-AE3F-E81668104769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9606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>
          <a:xfrm>
            <a:off x="-18628" y="555626"/>
            <a:ext cx="9906000" cy="654050"/>
          </a:xfrm>
        </p:spPr>
        <p:txBody>
          <a:bodyPr/>
          <a:lstStyle/>
          <a:p>
            <a:pPr algn="ctr"/>
            <a:r>
              <a:rPr lang="en-US" altLang="zh-CN" dirty="0" err="1">
                <a:ea typeface="宋体" charset="-122"/>
              </a:rPr>
              <a:t>openEuler</a:t>
            </a:r>
            <a:r>
              <a:rPr lang="zh-CN" altLang="en-US" dirty="0">
                <a:ea typeface="宋体" charset="-122"/>
              </a:rPr>
              <a:t>发展历史</a:t>
            </a:r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>
          <a:xfrm>
            <a:off x="217848" y="1412776"/>
            <a:ext cx="9433048" cy="1590675"/>
          </a:xfrm>
        </p:spPr>
        <p:txBody>
          <a:bodyPr/>
          <a:lstStyle/>
          <a:p>
            <a:pPr algn="just"/>
            <a:r>
              <a:rPr lang="en-US" altLang="zh-CN" dirty="0" err="1">
                <a:ea typeface="宋体" charset="-122"/>
              </a:rPr>
              <a:t>openEuler</a:t>
            </a:r>
            <a:r>
              <a:rPr lang="zh-CN" altLang="en-US" dirty="0">
                <a:ea typeface="宋体" charset="-122"/>
              </a:rPr>
              <a:t>的优势</a:t>
            </a:r>
            <a:endParaRPr lang="en-US" altLang="zh-CN" dirty="0">
              <a:ea typeface="宋体" charset="-122"/>
            </a:endParaRPr>
          </a:p>
          <a:p>
            <a:pPr lvl="1" algn="just"/>
            <a:r>
              <a:rPr lang="en-US" altLang="zh-CN" dirty="0">
                <a:ea typeface="宋体" charset="-122"/>
              </a:rPr>
              <a:t>1.</a:t>
            </a: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 err="1">
                <a:ea typeface="宋体" charset="-122"/>
              </a:rPr>
              <a:t>openEuler</a:t>
            </a:r>
            <a:r>
              <a:rPr lang="zh-CN" altLang="en-US" dirty="0">
                <a:ea typeface="宋体" charset="-122"/>
              </a:rPr>
              <a:t>内核采用了多核调度技术，把算力发挥到了极致，使得</a:t>
            </a:r>
            <a:r>
              <a:rPr lang="en-US" altLang="zh-CN" dirty="0">
                <a:ea typeface="宋体" charset="-122"/>
              </a:rPr>
              <a:t>Nginx</a:t>
            </a:r>
            <a:r>
              <a:rPr lang="zh-CN" altLang="en-US" dirty="0">
                <a:ea typeface="宋体" charset="-122"/>
              </a:rPr>
              <a:t>性能平均提升了</a:t>
            </a:r>
            <a:r>
              <a:rPr lang="en-US" altLang="zh-CN" dirty="0">
                <a:ea typeface="宋体" charset="-122"/>
              </a:rPr>
              <a:t>15%</a:t>
            </a:r>
            <a:r>
              <a:rPr lang="zh-CN" altLang="en-US" dirty="0">
                <a:ea typeface="宋体" charset="-122"/>
              </a:rPr>
              <a:t>。</a:t>
            </a:r>
          </a:p>
          <a:p>
            <a:pPr lvl="1" algn="just"/>
            <a:r>
              <a:rPr lang="en-US" altLang="zh-CN" dirty="0">
                <a:ea typeface="宋体" charset="-122"/>
              </a:rPr>
              <a:t>2.openEuler</a:t>
            </a:r>
            <a:r>
              <a:rPr lang="zh-CN" altLang="en-US" dirty="0">
                <a:ea typeface="宋体" charset="-122"/>
              </a:rPr>
              <a:t>采用了集成</a:t>
            </a:r>
            <a:r>
              <a:rPr lang="en-US" altLang="zh-CN" dirty="0">
                <a:ea typeface="宋体" charset="-122"/>
              </a:rPr>
              <a:t>KAE</a:t>
            </a:r>
            <a:r>
              <a:rPr lang="zh-CN" altLang="en-US" dirty="0">
                <a:ea typeface="宋体" charset="-122"/>
              </a:rPr>
              <a:t>加速引擎插件，软硬协同，助力鲲鹏实现</a:t>
            </a:r>
            <a:r>
              <a:rPr lang="en-US" altLang="zh-CN" dirty="0">
                <a:ea typeface="宋体" charset="-122"/>
              </a:rPr>
              <a:t>10%-100%</a:t>
            </a:r>
            <a:r>
              <a:rPr lang="zh-CN" altLang="en-US" dirty="0">
                <a:ea typeface="宋体" charset="-122"/>
              </a:rPr>
              <a:t>性能提升。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C1F379-C344-4E5D-8F95-7B9584B08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43" y="3933056"/>
            <a:ext cx="9027713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D65EFF4-2B0C-436E-8BF8-74FE97BF2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1DD3E0-5F7C-46B2-AE3F-E81668104769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5816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>
          <a:xfrm>
            <a:off x="0" y="560388"/>
            <a:ext cx="9906000" cy="654050"/>
          </a:xfrm>
        </p:spPr>
        <p:txBody>
          <a:bodyPr/>
          <a:lstStyle/>
          <a:p>
            <a:pPr algn="ctr"/>
            <a:r>
              <a:rPr lang="zh-CN" altLang="en-US">
                <a:ea typeface="宋体" charset="-122"/>
              </a:rPr>
              <a:t>图灵机、冯诺依曼体系结构和</a:t>
            </a:r>
            <a:r>
              <a:rPr lang="en-US" altLang="zh-CN">
                <a:ea typeface="宋体" charset="-122"/>
              </a:rPr>
              <a:t>ENIAC</a:t>
            </a:r>
            <a:r>
              <a:rPr lang="zh-CN" altLang="en-US">
                <a:ea typeface="宋体" charset="-122"/>
              </a:rPr>
              <a:t>（</a:t>
            </a:r>
            <a:r>
              <a:rPr lang="en-US" altLang="zh-CN">
                <a:ea typeface="宋体" charset="-122"/>
              </a:rPr>
              <a:t>1</a:t>
            </a:r>
            <a:r>
              <a:rPr lang="zh-CN" altLang="en-US">
                <a:ea typeface="宋体" charset="-122"/>
              </a:rPr>
              <a:t>）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>
          <a:xfrm>
            <a:off x="899452" y="1003300"/>
            <a:ext cx="5637724" cy="1978025"/>
          </a:xfrm>
        </p:spPr>
        <p:txBody>
          <a:bodyPr/>
          <a:lstStyle/>
          <a:p>
            <a:endParaRPr lang="en-US" altLang="zh-CN" b="0" dirty="0">
              <a:ea typeface="宋体" charset="-122"/>
            </a:endParaRPr>
          </a:p>
          <a:p>
            <a:r>
              <a:rPr lang="zh-CN" altLang="en-US" dirty="0">
                <a:ea typeface="宋体" charset="-122"/>
              </a:rPr>
              <a:t>冯诺依曼体系结构</a:t>
            </a:r>
            <a:endParaRPr lang="en-US" altLang="zh-CN" dirty="0">
              <a:ea typeface="宋体" charset="-122"/>
            </a:endParaRPr>
          </a:p>
          <a:p>
            <a:pPr lvl="1"/>
            <a:r>
              <a:rPr lang="zh-CN" altLang="en-US" dirty="0">
                <a:ea typeface="宋体" charset="-122"/>
              </a:rPr>
              <a:t>解决了计算机结构的抽象问题。</a:t>
            </a:r>
            <a:endParaRPr lang="en-US" altLang="zh-CN" dirty="0">
              <a:ea typeface="宋体" charset="-122"/>
            </a:endParaRPr>
          </a:p>
          <a:p>
            <a:endParaRPr lang="zh-CN" altLang="en-US" dirty="0">
              <a:ea typeface="宋体" charset="-122"/>
            </a:endParaRPr>
          </a:p>
        </p:txBody>
      </p:sp>
      <p:pic>
        <p:nvPicPr>
          <p:cNvPr id="7172" name="Picture 2" descr="http://g.hiphotos.baidu.com/baike/c0%3Dbaike72%2C5%2C5%2C72%2C24/sign=9928f08f462309f7f362a54013676796/d058ccbf6c81800acfba6c15b13533fa838ba61ea8d36772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01362" y="4092576"/>
            <a:ext cx="4215209" cy="260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2" descr="http://h.hiphotos.baidu.com/baike/c0%3Dbaike150%2C5%2C5%2C150%2C50/sign=c112d4b490529822113e3191b6a310ae/b17eca8065380cd716124a9ea144ad345882b2b7d0a2a989.jpg"/>
          <p:cNvPicPr>
            <a:picLocks noChangeAspect="1" noChangeArrowheads="1"/>
          </p:cNvPicPr>
          <p:nvPr/>
        </p:nvPicPr>
        <p:blipFill rotWithShape="1">
          <a:blip r:embed="rId4" cstate="print"/>
          <a:srcRect b="12436"/>
          <a:stretch/>
        </p:blipFill>
        <p:spPr bwMode="auto">
          <a:xfrm>
            <a:off x="7708966" y="1504603"/>
            <a:ext cx="1931326" cy="2297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4" name="TextBox 6"/>
          <p:cNvSpPr txBox="1">
            <a:spLocks noChangeArrowheads="1"/>
          </p:cNvSpPr>
          <p:nvPr/>
        </p:nvSpPr>
        <p:spPr bwMode="auto">
          <a:xfrm>
            <a:off x="663840" y="3213100"/>
            <a:ext cx="493752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抛弃十进制，采用二进制作为数字计算机的数制基础。</a:t>
            </a:r>
          </a:p>
        </p:txBody>
      </p:sp>
      <p:sp>
        <p:nvSpPr>
          <p:cNvPr id="7175" name="TextBox 7"/>
          <p:cNvSpPr txBox="1">
            <a:spLocks noChangeArrowheads="1"/>
          </p:cNvSpPr>
          <p:nvPr/>
        </p:nvSpPr>
        <p:spPr bwMode="auto">
          <a:xfrm>
            <a:off x="663840" y="4616451"/>
            <a:ext cx="454541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记忆数据和程序的存储器！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13B15D8-264E-4616-8656-8DDE63EB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1DD3E0-5F7C-46B2-AE3F-E81668104769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>
          <a:xfrm>
            <a:off x="-18628" y="555626"/>
            <a:ext cx="9906000" cy="654050"/>
          </a:xfrm>
        </p:spPr>
        <p:txBody>
          <a:bodyPr/>
          <a:lstStyle/>
          <a:p>
            <a:pPr algn="ctr"/>
            <a:r>
              <a:rPr lang="en-US" altLang="zh-CN" dirty="0" err="1">
                <a:ea typeface="宋体" charset="-122"/>
              </a:rPr>
              <a:t>openEuler</a:t>
            </a:r>
            <a:r>
              <a:rPr lang="zh-CN" altLang="en-US" dirty="0">
                <a:ea typeface="宋体" charset="-122"/>
              </a:rPr>
              <a:t>发展历史</a:t>
            </a:r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>
          <a:xfrm>
            <a:off x="217848" y="1231802"/>
            <a:ext cx="9433048" cy="1590675"/>
          </a:xfrm>
        </p:spPr>
        <p:txBody>
          <a:bodyPr/>
          <a:lstStyle/>
          <a:p>
            <a:pPr algn="just"/>
            <a:r>
              <a:rPr lang="en-US" altLang="zh-CN" dirty="0" err="1">
                <a:ea typeface="宋体" charset="-122"/>
              </a:rPr>
              <a:t>openEuler</a:t>
            </a:r>
            <a:r>
              <a:rPr lang="zh-CN" altLang="en-US" dirty="0">
                <a:ea typeface="宋体" charset="-122"/>
              </a:rPr>
              <a:t>的优势</a:t>
            </a:r>
            <a:endParaRPr lang="en-US" altLang="zh-CN" dirty="0">
              <a:ea typeface="宋体" charset="-122"/>
            </a:endParaRPr>
          </a:p>
          <a:p>
            <a:pPr lvl="1" algn="just"/>
            <a:r>
              <a:rPr lang="en-US" altLang="zh-CN" dirty="0">
                <a:ea typeface="宋体" charset="-122"/>
              </a:rPr>
              <a:t>3.</a:t>
            </a:r>
            <a:r>
              <a:rPr lang="zh-CN" altLang="en-US" dirty="0">
                <a:ea typeface="宋体" charset="-122"/>
              </a:rPr>
              <a:t>虚拟化</a:t>
            </a:r>
            <a:r>
              <a:rPr lang="en-US" altLang="zh-CN" dirty="0" err="1">
                <a:ea typeface="宋体" charset="-122"/>
              </a:rPr>
              <a:t>openEuler</a:t>
            </a:r>
            <a:r>
              <a:rPr lang="zh-CN" altLang="en-US" dirty="0">
                <a:ea typeface="宋体" charset="-122"/>
              </a:rPr>
              <a:t>采用了</a:t>
            </a:r>
            <a:r>
              <a:rPr lang="en-US" altLang="zh-CN" dirty="0" err="1">
                <a:ea typeface="宋体" charset="-122"/>
              </a:rPr>
              <a:t>iSula</a:t>
            </a:r>
            <a:r>
              <a:rPr lang="zh-CN" altLang="en-US" dirty="0">
                <a:ea typeface="宋体" charset="-122"/>
              </a:rPr>
              <a:t>轻量级容器，具备轻、快、易、灵特点；启动时间缩短</a:t>
            </a:r>
            <a:r>
              <a:rPr lang="en-US" altLang="zh-CN" dirty="0">
                <a:ea typeface="宋体" charset="-122"/>
              </a:rPr>
              <a:t>35%</a:t>
            </a:r>
            <a:r>
              <a:rPr lang="zh-CN" altLang="en-US" dirty="0">
                <a:ea typeface="宋体" charset="-122"/>
              </a:rPr>
              <a:t>，内存资源消耗降低</a:t>
            </a:r>
            <a:r>
              <a:rPr lang="en-US" altLang="zh-CN" dirty="0">
                <a:ea typeface="宋体" charset="-122"/>
              </a:rPr>
              <a:t>68%</a:t>
            </a:r>
            <a:r>
              <a:rPr lang="zh-CN" altLang="en-US" dirty="0">
                <a:ea typeface="宋体" charset="-122"/>
              </a:rPr>
              <a:t>。</a:t>
            </a:r>
          </a:p>
          <a:p>
            <a:pPr lvl="1" algn="just"/>
            <a:r>
              <a:rPr lang="en-US" altLang="zh-CN" dirty="0">
                <a:ea typeface="宋体" charset="-122"/>
              </a:rPr>
              <a:t>4.</a:t>
            </a:r>
            <a:r>
              <a:rPr lang="zh-CN" altLang="en-US" dirty="0">
                <a:ea typeface="宋体" charset="-122"/>
              </a:rPr>
              <a:t>面向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开发者，</a:t>
            </a:r>
            <a:r>
              <a:rPr lang="en-US" altLang="zh-CN" dirty="0" err="1">
                <a:ea typeface="宋体" charset="-122"/>
              </a:rPr>
              <a:t>openEuler</a:t>
            </a:r>
            <a:r>
              <a:rPr lang="zh-CN" altLang="en-US" dirty="0">
                <a:ea typeface="宋体" charset="-122"/>
              </a:rPr>
              <a:t>开源社区重新构建了</a:t>
            </a:r>
            <a:r>
              <a:rPr lang="en-US" altLang="zh-CN" dirty="0">
                <a:ea typeface="宋体" charset="-122"/>
              </a:rPr>
              <a:t>OpenJDK</a:t>
            </a:r>
            <a:r>
              <a:rPr lang="zh-CN" altLang="en-US" dirty="0">
                <a:ea typeface="宋体" charset="-122"/>
              </a:rPr>
              <a:t>，通过</a:t>
            </a:r>
            <a:r>
              <a:rPr lang="en-US" altLang="zh-CN" dirty="0">
                <a:ea typeface="宋体" charset="-122"/>
              </a:rPr>
              <a:t>GC</a:t>
            </a:r>
            <a:r>
              <a:rPr lang="zh-CN" altLang="en-US" dirty="0">
                <a:ea typeface="宋体" charset="-122"/>
              </a:rPr>
              <a:t>优化，冗余</a:t>
            </a:r>
            <a:r>
              <a:rPr lang="en-US" altLang="zh-CN" dirty="0">
                <a:ea typeface="宋体" charset="-122"/>
              </a:rPr>
              <a:t>DMB</a:t>
            </a:r>
            <a:r>
              <a:rPr lang="zh-CN" altLang="en-US" dirty="0">
                <a:ea typeface="宋体" charset="-122"/>
              </a:rPr>
              <a:t>指令消除等技术提升性能</a:t>
            </a:r>
            <a:r>
              <a:rPr lang="en-US" altLang="zh-CN" dirty="0">
                <a:ea typeface="宋体" charset="-122"/>
              </a:rPr>
              <a:t>20%</a:t>
            </a:r>
            <a:r>
              <a:rPr lang="zh-CN" altLang="en-US" dirty="0">
                <a:ea typeface="宋体" charset="-122"/>
              </a:rPr>
              <a:t>。</a:t>
            </a:r>
          </a:p>
          <a:p>
            <a:pPr lvl="1" algn="just"/>
            <a:r>
              <a:rPr lang="en-US" altLang="zh-CN" dirty="0">
                <a:ea typeface="宋体" charset="-122"/>
              </a:rPr>
              <a:t>5.openEuler</a:t>
            </a:r>
            <a:r>
              <a:rPr lang="zh-CN" altLang="en-US" dirty="0">
                <a:ea typeface="宋体" charset="-122"/>
              </a:rPr>
              <a:t>使用</a:t>
            </a:r>
            <a:r>
              <a:rPr lang="en-US" altLang="zh-CN" dirty="0">
                <a:ea typeface="宋体" charset="-122"/>
              </a:rPr>
              <a:t>A-Tune</a:t>
            </a:r>
            <a:r>
              <a:rPr lang="zh-CN" altLang="en-US" dirty="0">
                <a:ea typeface="宋体" charset="-122"/>
              </a:rPr>
              <a:t>工具，实现了场景自优化。典型场景智能自优化，可以提升系统调优效率</a:t>
            </a:r>
            <a:r>
              <a:rPr lang="en-US" altLang="zh-CN" dirty="0">
                <a:ea typeface="宋体" charset="-122"/>
              </a:rPr>
              <a:t>30%</a:t>
            </a:r>
            <a:r>
              <a:rPr lang="zh-CN" altLang="en-US" dirty="0">
                <a:ea typeface="宋体" charset="-122"/>
              </a:rPr>
              <a:t>。</a:t>
            </a:r>
            <a:endParaRPr lang="en-US" altLang="zh-CN" b="0" dirty="0">
              <a:ea typeface="宋体" charset="-122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E86D28C-5B36-4979-9693-5048AB95B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23" y="4149080"/>
            <a:ext cx="8564753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F4C7261-89A7-4E6B-8677-3A2842836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1DD3E0-5F7C-46B2-AE3F-E81668104769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1240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>
          <a:xfrm>
            <a:off x="-18628" y="555626"/>
            <a:ext cx="9906000" cy="654050"/>
          </a:xfrm>
        </p:spPr>
        <p:txBody>
          <a:bodyPr/>
          <a:lstStyle/>
          <a:p>
            <a:pPr algn="ctr"/>
            <a:r>
              <a:rPr lang="en-US" altLang="zh-CN" dirty="0" err="1">
                <a:ea typeface="宋体" charset="-122"/>
              </a:rPr>
              <a:t>openEuler</a:t>
            </a:r>
            <a:r>
              <a:rPr lang="zh-CN" altLang="en-US" dirty="0">
                <a:ea typeface="宋体" charset="-122"/>
              </a:rPr>
              <a:t>发展历史</a:t>
            </a:r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>
          <a:xfrm>
            <a:off x="217848" y="1231802"/>
            <a:ext cx="9433048" cy="1590675"/>
          </a:xfrm>
        </p:spPr>
        <p:txBody>
          <a:bodyPr/>
          <a:lstStyle/>
          <a:p>
            <a:pPr algn="just"/>
            <a:r>
              <a:rPr lang="en-US" altLang="zh-CN" dirty="0" err="1">
                <a:ea typeface="宋体" charset="-122"/>
              </a:rPr>
              <a:t>openEuler</a:t>
            </a:r>
            <a:r>
              <a:rPr lang="zh-CN" altLang="en-US" dirty="0">
                <a:ea typeface="宋体" charset="-122"/>
              </a:rPr>
              <a:t>商业系统发行版</a:t>
            </a:r>
            <a:endParaRPr lang="en-US" altLang="zh-CN" dirty="0">
              <a:ea typeface="宋体" charset="-122"/>
            </a:endParaRPr>
          </a:p>
          <a:p>
            <a:pPr lvl="1" algn="just"/>
            <a:r>
              <a:rPr lang="en-US" altLang="zh-CN" dirty="0">
                <a:ea typeface="宋体" charset="-122"/>
              </a:rPr>
              <a:t>1.</a:t>
            </a:r>
            <a:r>
              <a:rPr lang="zh-CN" altLang="en-US" dirty="0">
                <a:ea typeface="宋体" charset="-122"/>
              </a:rPr>
              <a:t>麒麟服务器操作系统</a:t>
            </a:r>
          </a:p>
          <a:p>
            <a:pPr lvl="1" algn="just"/>
            <a:r>
              <a:rPr lang="en-US" altLang="zh-CN" dirty="0">
                <a:ea typeface="宋体" charset="-122"/>
              </a:rPr>
              <a:t>2.</a:t>
            </a:r>
            <a:r>
              <a:rPr lang="zh-CN" altLang="en-US" dirty="0">
                <a:ea typeface="宋体" charset="-122"/>
              </a:rPr>
              <a:t>普华服务器操作系统（鲲鹏版）</a:t>
            </a:r>
          </a:p>
          <a:p>
            <a:pPr lvl="1" algn="just"/>
            <a:r>
              <a:rPr lang="en-US" altLang="zh-CN" dirty="0">
                <a:ea typeface="宋体" charset="-122"/>
              </a:rPr>
              <a:t>3.deepinEuler V1.0</a:t>
            </a:r>
          </a:p>
          <a:p>
            <a:pPr lvl="1" algn="just"/>
            <a:r>
              <a:rPr lang="en-US" altLang="zh-CN" dirty="0">
                <a:ea typeface="宋体" charset="-122"/>
              </a:rPr>
              <a:t>4.</a:t>
            </a:r>
            <a:r>
              <a:rPr lang="zh-CN" altLang="en-US" dirty="0">
                <a:ea typeface="宋体" charset="-122"/>
              </a:rPr>
              <a:t>傲徕操作系统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B7347C4-70CE-4A37-A0CD-B63A87436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889" y="3645024"/>
            <a:ext cx="7818221" cy="313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485F4FA-D8C4-40DD-859A-DFA0AE225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1DD3E0-5F7C-46B2-AE3F-E81668104769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606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897731" y="1230314"/>
            <a:ext cx="8089900" cy="4371975"/>
          </a:xfrm>
          <a:noFill/>
        </p:spPr>
        <p:txBody>
          <a:bodyPr/>
          <a:lstStyle/>
          <a:p>
            <a:pPr eaLnBrk="1" hangingPunct="1"/>
            <a:r>
              <a:rPr lang="en-US" altLang="zh-CN" sz="2400">
                <a:solidFill>
                  <a:srgbClr val="3D5C00"/>
                </a:solidFill>
                <a:ea typeface="宋体" charset="-122"/>
              </a:rPr>
              <a:t>GNome</a:t>
            </a:r>
            <a:endParaRPr lang="zh-CN" altLang="en-US" sz="2400">
              <a:solidFill>
                <a:srgbClr val="3D5C00"/>
              </a:solidFill>
              <a:ea typeface="宋体" charset="-122"/>
            </a:endParaRPr>
          </a:p>
          <a:p>
            <a:pPr lvl="1" eaLnBrk="1" hangingPunct="1"/>
            <a:r>
              <a:rPr lang="zh-CN" altLang="en-US" sz="2000">
                <a:ea typeface="宋体" charset="-122"/>
              </a:rPr>
              <a:t>支持多种平台的开发</a:t>
            </a:r>
            <a:r>
              <a:rPr lang="en-US" altLang="zh-CN" sz="2000">
                <a:ea typeface="宋体" charset="-122"/>
              </a:rPr>
              <a:t>&amp;</a:t>
            </a:r>
            <a:r>
              <a:rPr lang="zh-CN" altLang="en-US" sz="2000">
                <a:ea typeface="宋体" charset="-122"/>
              </a:rPr>
              <a:t>桌面环境</a:t>
            </a:r>
            <a:r>
              <a:rPr lang="en-US" altLang="zh-CN" sz="2000">
                <a:ea typeface="宋体" charset="-122"/>
              </a:rPr>
              <a:t>, </a:t>
            </a:r>
            <a:r>
              <a:rPr lang="zh-CN" altLang="en-US" sz="2000">
                <a:ea typeface="宋体" charset="-122"/>
              </a:rPr>
              <a:t>可以运行在</a:t>
            </a:r>
            <a:r>
              <a:rPr lang="en-US" altLang="zh-CN" sz="2000">
                <a:ea typeface="宋体" charset="-122"/>
              </a:rPr>
              <a:t>Linux, Solaris,HP-UX,BSD</a:t>
            </a:r>
            <a:r>
              <a:rPr lang="zh-CN" altLang="en-US" sz="2000">
                <a:ea typeface="宋体" charset="-122"/>
              </a:rPr>
              <a:t>和</a:t>
            </a:r>
            <a:r>
              <a:rPr lang="en-US" altLang="zh-CN" sz="2000">
                <a:ea typeface="宋体" charset="-122"/>
              </a:rPr>
              <a:t>Apple Darwin</a:t>
            </a:r>
            <a:r>
              <a:rPr lang="zh-CN" altLang="en-US" sz="2000">
                <a:ea typeface="宋体" charset="-122"/>
              </a:rPr>
              <a:t>系统上</a:t>
            </a:r>
            <a:r>
              <a:rPr lang="en-US" altLang="zh-CN" sz="2000">
                <a:ea typeface="宋体" charset="-122"/>
              </a:rPr>
              <a:t>. </a:t>
            </a:r>
            <a:endParaRPr lang="zh-CN" altLang="en-US" sz="2000" b="1">
              <a:solidFill>
                <a:schemeClr val="folHlink"/>
              </a:solidFill>
              <a:ea typeface="宋体" charset="-122"/>
              <a:sym typeface="Arial" charset="0"/>
            </a:endParaRPr>
          </a:p>
        </p:txBody>
      </p:sp>
      <p:pic>
        <p:nvPicPr>
          <p:cNvPr id="40965" name="Picture 2" descr="GNOM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0689" y="2622550"/>
            <a:ext cx="5618559" cy="388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81EC478-7CDB-4A73-BDFD-49C8640BAB1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zh-CN" altLang="en-US" dirty="0"/>
              <a:t>桌面环境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D94035B-FFC5-424F-98A1-71AA9A5F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897731" y="1230314"/>
            <a:ext cx="8089900" cy="4371975"/>
          </a:xfrm>
          <a:noFill/>
        </p:spPr>
        <p:txBody>
          <a:bodyPr/>
          <a:lstStyle/>
          <a:p>
            <a:pPr eaLnBrk="1" hangingPunct="1"/>
            <a:r>
              <a:rPr lang="en-US" altLang="zh-CN" sz="2400" dirty="0">
                <a:solidFill>
                  <a:srgbClr val="3D5C00"/>
                </a:solidFill>
                <a:ea typeface="宋体" charset="-122"/>
              </a:rPr>
              <a:t>KDE</a:t>
            </a:r>
            <a:endParaRPr lang="zh-CN" altLang="en-US" sz="2400" dirty="0">
              <a:solidFill>
                <a:srgbClr val="3D5C00"/>
              </a:solidFill>
              <a:ea typeface="宋体" charset="-122"/>
            </a:endParaRPr>
          </a:p>
          <a:p>
            <a:pPr lvl="1" eaLnBrk="1" hangingPunct="1"/>
            <a:r>
              <a:rPr lang="en-US" altLang="zh-CN" sz="2000" dirty="0">
                <a:ea typeface="宋体" charset="-122"/>
              </a:rPr>
              <a:t>Kool Desktop Environment</a:t>
            </a:r>
            <a:r>
              <a:rPr lang="zh-CN" altLang="en-US" sz="2000" dirty="0">
                <a:ea typeface="宋体" charset="-122"/>
              </a:rPr>
              <a:t>的缩写</a:t>
            </a:r>
            <a:r>
              <a:rPr lang="en-US" altLang="zh-CN" sz="2000" dirty="0">
                <a:ea typeface="宋体" charset="-122"/>
              </a:rPr>
              <a:t>,</a:t>
            </a:r>
            <a:r>
              <a:rPr lang="zh-CN" altLang="en-US" sz="2000" dirty="0">
                <a:ea typeface="宋体" charset="-122"/>
              </a:rPr>
              <a:t> 运行于 </a:t>
            </a:r>
            <a:r>
              <a:rPr lang="en-US" altLang="zh-CN" sz="2000" dirty="0">
                <a:ea typeface="宋体" charset="-122"/>
              </a:rPr>
              <a:t>Linux</a:t>
            </a:r>
            <a:r>
              <a:rPr lang="zh-CN" altLang="en-US" sz="2000" dirty="0">
                <a:ea typeface="宋体" charset="-122"/>
              </a:rPr>
              <a:t>、</a:t>
            </a:r>
            <a:r>
              <a:rPr lang="en-US" altLang="zh-CN" sz="2000" dirty="0">
                <a:ea typeface="宋体" charset="-122"/>
              </a:rPr>
              <a:t>Unix </a:t>
            </a:r>
            <a:r>
              <a:rPr lang="zh-CN" altLang="en-US" sz="2000" dirty="0">
                <a:ea typeface="宋体" charset="-122"/>
              </a:rPr>
              <a:t>以及</a:t>
            </a:r>
            <a:r>
              <a:rPr lang="en-US" altLang="zh-CN" sz="2000" dirty="0">
                <a:ea typeface="宋体" charset="-122"/>
              </a:rPr>
              <a:t>FreeBSD </a:t>
            </a:r>
            <a:r>
              <a:rPr lang="zh-CN" altLang="en-US" sz="2000" dirty="0">
                <a:ea typeface="宋体" charset="-122"/>
              </a:rPr>
              <a:t>等操作系统上面自由图形工作环境，整个系统采用</a:t>
            </a:r>
            <a:r>
              <a:rPr lang="en-US" altLang="zh-CN" sz="2000" dirty="0" err="1">
                <a:ea typeface="宋体" charset="-122"/>
              </a:rPr>
              <a:t>TrollTech</a:t>
            </a:r>
            <a:r>
              <a:rPr lang="zh-CN" altLang="en-US" sz="2000" dirty="0">
                <a:ea typeface="宋体" charset="-122"/>
              </a:rPr>
              <a:t>公司所开发的</a:t>
            </a:r>
            <a:r>
              <a:rPr lang="en-US" altLang="zh-CN" sz="2000" dirty="0">
                <a:ea typeface="宋体" charset="-122"/>
              </a:rPr>
              <a:t>Qt </a:t>
            </a:r>
            <a:r>
              <a:rPr lang="zh-CN" altLang="en-US" sz="2000" dirty="0">
                <a:ea typeface="宋体" charset="-122"/>
              </a:rPr>
              <a:t>程序库。</a:t>
            </a:r>
            <a:endParaRPr lang="zh-CN" altLang="en-US" sz="2000" b="1" dirty="0">
              <a:solidFill>
                <a:schemeClr val="folHlink"/>
              </a:solidFill>
              <a:ea typeface="宋体" charset="-122"/>
              <a:sym typeface="Arial" charset="0"/>
            </a:endParaRPr>
          </a:p>
        </p:txBody>
      </p:sp>
      <p:pic>
        <p:nvPicPr>
          <p:cNvPr id="41989" name="Picture 2" descr="KD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4567" y="2828926"/>
            <a:ext cx="6523169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3458EF6-CA99-470B-A508-2F5D0474B4D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zh-CN" altLang="en-US" dirty="0"/>
              <a:t>桌面环境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7EF4361-6103-48BD-B077-78FD67E45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897731" y="1230314"/>
            <a:ext cx="8089900" cy="4371975"/>
          </a:xfrm>
          <a:noFill/>
        </p:spPr>
        <p:txBody>
          <a:bodyPr/>
          <a:lstStyle/>
          <a:p>
            <a:pPr eaLnBrk="1" hangingPunct="1"/>
            <a:r>
              <a:rPr lang="en-US" altLang="zh-CN" sz="2400">
                <a:solidFill>
                  <a:srgbClr val="3D5C00"/>
                </a:solidFill>
                <a:ea typeface="宋体" charset="-122"/>
              </a:rPr>
              <a:t>LXDE</a:t>
            </a:r>
            <a:endParaRPr lang="zh-CN" altLang="en-US" sz="2400">
              <a:solidFill>
                <a:srgbClr val="3D5C00"/>
              </a:solidFill>
              <a:ea typeface="宋体" charset="-122"/>
            </a:endParaRPr>
          </a:p>
          <a:p>
            <a:pPr lvl="1" eaLnBrk="1" hangingPunct="1"/>
            <a:r>
              <a:rPr lang="zh-CN" altLang="en-US" sz="2000">
                <a:ea typeface="宋体" charset="-122"/>
              </a:rPr>
              <a:t>全名为</a:t>
            </a:r>
            <a:r>
              <a:rPr lang="en-US" altLang="zh-CN" sz="2000">
                <a:ea typeface="宋体" charset="-122"/>
              </a:rPr>
              <a:t>Lightweight X11 Desktop Environment</a:t>
            </a:r>
            <a:r>
              <a:rPr lang="zh-CN" altLang="en-US" sz="2000">
                <a:ea typeface="宋体" charset="-122"/>
              </a:rPr>
              <a:t>，轻量级，可在</a:t>
            </a:r>
            <a:r>
              <a:rPr lang="en-US" altLang="zh-CN" sz="2000">
                <a:ea typeface="宋体" charset="-122"/>
              </a:rPr>
              <a:t>Linux</a:t>
            </a:r>
            <a:r>
              <a:rPr lang="zh-CN" altLang="en-US" sz="2000">
                <a:ea typeface="宋体" charset="-122"/>
              </a:rPr>
              <a:t>、</a:t>
            </a:r>
            <a:r>
              <a:rPr lang="en-US" altLang="zh-CN" sz="2000">
                <a:ea typeface="宋体" charset="-122"/>
              </a:rPr>
              <a:t>BSD</a:t>
            </a:r>
            <a:r>
              <a:rPr lang="zh-CN" altLang="en-US" sz="2000">
                <a:ea typeface="宋体" charset="-122"/>
              </a:rPr>
              <a:t>等</a:t>
            </a:r>
            <a:r>
              <a:rPr lang="en-US" altLang="zh-CN" sz="2000">
                <a:ea typeface="宋体" charset="-122"/>
              </a:rPr>
              <a:t>POSIX</a:t>
            </a:r>
            <a:r>
              <a:rPr lang="zh-CN" altLang="en-US" sz="2000">
                <a:ea typeface="宋体" charset="-122"/>
              </a:rPr>
              <a:t>相容平台上运行。</a:t>
            </a:r>
            <a:r>
              <a:rPr lang="en-US" altLang="zh-CN" sz="2000">
                <a:ea typeface="宋体" charset="-122"/>
              </a:rPr>
              <a:t> </a:t>
            </a:r>
            <a:endParaRPr lang="zh-CN" altLang="en-US" sz="2000" b="1">
              <a:solidFill>
                <a:schemeClr val="folHlink"/>
              </a:solidFill>
              <a:ea typeface="宋体" charset="-122"/>
              <a:sym typeface="Arial" charset="0"/>
            </a:endParaRPr>
          </a:p>
        </p:txBody>
      </p:sp>
      <p:pic>
        <p:nvPicPr>
          <p:cNvPr id="43013" name="Picture 2" descr="GNOM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0689" y="2622550"/>
            <a:ext cx="5618559" cy="388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F797F43B-3427-4E90-A493-67C841254B3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zh-CN" altLang="en-US" dirty="0"/>
              <a:t>桌面环境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6387ED-1995-4AE0-B2C5-570AC7DBF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383514" y="1298575"/>
            <a:ext cx="9218083" cy="5087938"/>
          </a:xfrm>
          <a:noFill/>
        </p:spPr>
        <p:txBody>
          <a:bodyPr/>
          <a:lstStyle/>
          <a:p>
            <a:pPr eaLnBrk="1" hangingPunct="1"/>
            <a:r>
              <a:rPr lang="zh-CN" altLang="en-US" sz="1800">
                <a:solidFill>
                  <a:srgbClr val="3D5C00"/>
                </a:solidFill>
                <a:ea typeface="宋体" charset="-122"/>
              </a:rPr>
              <a:t>坚持开放，反对封闭</a:t>
            </a:r>
            <a:endParaRPr lang="en-US" altLang="zh-CN" sz="1800">
              <a:solidFill>
                <a:srgbClr val="3D5C00"/>
              </a:solidFill>
              <a:ea typeface="宋体" charset="-122"/>
            </a:endParaRPr>
          </a:p>
          <a:p>
            <a:pPr lvl="1" eaLnBrk="1" hangingPunct="1"/>
            <a:r>
              <a:rPr lang="zh-CN" altLang="en-US" sz="2600">
                <a:solidFill>
                  <a:srgbClr val="3D5C00"/>
                </a:solidFill>
                <a:ea typeface="宋体" charset="-122"/>
              </a:rPr>
              <a:t>对贝尔实验室、</a:t>
            </a:r>
            <a:r>
              <a:rPr lang="en-US" altLang="zh-CN" sz="2600">
                <a:solidFill>
                  <a:srgbClr val="3D5C00"/>
                </a:solidFill>
                <a:ea typeface="宋体" charset="-122"/>
              </a:rPr>
              <a:t>AT&amp;T</a:t>
            </a:r>
            <a:r>
              <a:rPr lang="zh-CN" altLang="en-US" sz="2600">
                <a:solidFill>
                  <a:srgbClr val="3D5C00"/>
                </a:solidFill>
                <a:ea typeface="宋体" charset="-122"/>
              </a:rPr>
              <a:t>、微软等的藐视。</a:t>
            </a:r>
            <a:endParaRPr lang="en-US" altLang="zh-CN" sz="2600">
              <a:solidFill>
                <a:srgbClr val="3D5C00"/>
              </a:solidFill>
              <a:ea typeface="宋体" charset="-122"/>
            </a:endParaRPr>
          </a:p>
          <a:p>
            <a:pPr eaLnBrk="1" hangingPunct="1"/>
            <a:endParaRPr lang="en-US" altLang="zh-CN" sz="1800">
              <a:solidFill>
                <a:srgbClr val="3D5C00"/>
              </a:solidFill>
              <a:ea typeface="宋体" charset="-122"/>
            </a:endParaRPr>
          </a:p>
          <a:p>
            <a:pPr eaLnBrk="1" hangingPunct="1"/>
            <a:r>
              <a:rPr lang="zh-CN" altLang="en-US" sz="1800">
                <a:solidFill>
                  <a:srgbClr val="3D5C00"/>
                </a:solidFill>
                <a:ea typeface="宋体" charset="-122"/>
              </a:rPr>
              <a:t>追求自由，反对限制</a:t>
            </a:r>
            <a:endParaRPr lang="en-US" altLang="zh-CN" sz="1800">
              <a:solidFill>
                <a:srgbClr val="3D5C00"/>
              </a:solidFill>
              <a:ea typeface="宋体" charset="-122"/>
            </a:endParaRPr>
          </a:p>
          <a:p>
            <a:pPr lvl="1" eaLnBrk="1" hangingPunct="1"/>
            <a:r>
              <a:rPr lang="en-US" altLang="zh-CN" sz="2600">
                <a:solidFill>
                  <a:srgbClr val="3D5C00"/>
                </a:solidFill>
                <a:ea typeface="宋体" charset="-122"/>
              </a:rPr>
              <a:t>Copyright</a:t>
            </a:r>
            <a:r>
              <a:rPr lang="zh-CN" altLang="en-US" sz="2600">
                <a:solidFill>
                  <a:srgbClr val="3D5C00"/>
                </a:solidFill>
                <a:ea typeface="宋体" charset="-122"/>
              </a:rPr>
              <a:t>与</a:t>
            </a:r>
            <a:r>
              <a:rPr lang="en-US" altLang="zh-CN" sz="2600">
                <a:solidFill>
                  <a:srgbClr val="3D5C00"/>
                </a:solidFill>
                <a:ea typeface="宋体" charset="-122"/>
              </a:rPr>
              <a:t>Copyleft</a:t>
            </a:r>
          </a:p>
          <a:p>
            <a:pPr lvl="1" eaLnBrk="1" hangingPunct="1"/>
            <a:r>
              <a:rPr lang="en-US" altLang="zh-CN" sz="2600">
                <a:solidFill>
                  <a:srgbClr val="3D5C00"/>
                </a:solidFill>
                <a:ea typeface="宋体" charset="-122"/>
              </a:rPr>
              <a:t>Free as in freedom </a:t>
            </a:r>
            <a:r>
              <a:rPr lang="zh-CN" altLang="en-US" sz="2600">
                <a:solidFill>
                  <a:srgbClr val="3D5C00"/>
                </a:solidFill>
                <a:ea typeface="宋体" charset="-122"/>
              </a:rPr>
              <a:t>（自由中的免费）</a:t>
            </a:r>
            <a:endParaRPr lang="en-US" altLang="zh-CN" sz="2600">
              <a:solidFill>
                <a:srgbClr val="3D5C00"/>
              </a:solidFill>
              <a:ea typeface="宋体" charset="-122"/>
            </a:endParaRPr>
          </a:p>
          <a:p>
            <a:pPr eaLnBrk="1" hangingPunct="1"/>
            <a:endParaRPr lang="en-US" altLang="zh-CN" sz="1800">
              <a:solidFill>
                <a:srgbClr val="3D5C00"/>
              </a:solidFill>
              <a:ea typeface="宋体" charset="-122"/>
            </a:endParaRPr>
          </a:p>
          <a:p>
            <a:pPr eaLnBrk="1" hangingPunct="1"/>
            <a:r>
              <a:rPr lang="zh-CN" altLang="en-US" sz="1800">
                <a:solidFill>
                  <a:srgbClr val="3D5C00"/>
                </a:solidFill>
                <a:ea typeface="宋体" charset="-122"/>
              </a:rPr>
              <a:t>敢于独立创造，不迷信权威</a:t>
            </a:r>
            <a:endParaRPr lang="en-US" altLang="zh-CN" sz="1800">
              <a:solidFill>
                <a:srgbClr val="3D5C00"/>
              </a:solidFill>
              <a:ea typeface="宋体" charset="-122"/>
            </a:endParaRPr>
          </a:p>
          <a:p>
            <a:pPr lvl="1" eaLnBrk="1" hangingPunct="1"/>
            <a:r>
              <a:rPr lang="en-US" altLang="zh-CN" sz="2600">
                <a:solidFill>
                  <a:srgbClr val="3D5C00"/>
                </a:solidFill>
                <a:ea typeface="宋体" charset="-122"/>
              </a:rPr>
              <a:t>22</a:t>
            </a:r>
            <a:r>
              <a:rPr lang="zh-CN" altLang="en-US" sz="2600">
                <a:solidFill>
                  <a:srgbClr val="3D5C00"/>
                </a:solidFill>
                <a:ea typeface="宋体" charset="-122"/>
              </a:rPr>
              <a:t>岁的</a:t>
            </a:r>
            <a:r>
              <a:rPr lang="en-US" altLang="zh-CN" sz="2600">
                <a:solidFill>
                  <a:srgbClr val="3D5C00"/>
                </a:solidFill>
                <a:ea typeface="宋体" charset="-122"/>
              </a:rPr>
              <a:t>Linus</a:t>
            </a:r>
            <a:r>
              <a:rPr lang="zh-CN" altLang="en-US" sz="2600">
                <a:solidFill>
                  <a:srgbClr val="3D5C00"/>
                </a:solidFill>
                <a:ea typeface="宋体" charset="-122"/>
              </a:rPr>
              <a:t>与泰斗</a:t>
            </a:r>
            <a:r>
              <a:rPr lang="en-US" altLang="zh-CN" sz="2600">
                <a:solidFill>
                  <a:srgbClr val="3D5C00"/>
                </a:solidFill>
                <a:ea typeface="宋体" charset="-122"/>
              </a:rPr>
              <a:t>Andrew S. Tanebaum</a:t>
            </a:r>
            <a:r>
              <a:rPr lang="zh-CN" altLang="en-US" sz="2600">
                <a:solidFill>
                  <a:srgbClr val="3D5C00"/>
                </a:solidFill>
                <a:ea typeface="宋体" charset="-122"/>
              </a:rPr>
              <a:t>论战</a:t>
            </a:r>
            <a:endParaRPr lang="en-US" altLang="zh-CN" sz="2600">
              <a:solidFill>
                <a:srgbClr val="3D5C00"/>
              </a:solidFill>
              <a:ea typeface="宋体" charset="-122"/>
            </a:endParaRPr>
          </a:p>
          <a:p>
            <a:pPr eaLnBrk="1" hangingPunct="1"/>
            <a:endParaRPr lang="en-US" altLang="zh-CN" sz="1800">
              <a:solidFill>
                <a:srgbClr val="3D5C00"/>
              </a:solidFill>
              <a:ea typeface="宋体" charset="-122"/>
            </a:endParaRPr>
          </a:p>
          <a:p>
            <a:pPr eaLnBrk="1" hangingPunct="1"/>
            <a:r>
              <a:rPr lang="zh-CN" altLang="en-US" sz="1800">
                <a:solidFill>
                  <a:srgbClr val="3D5C00"/>
                </a:solidFill>
                <a:ea typeface="宋体" charset="-122"/>
              </a:rPr>
              <a:t>视物质财富如粪土</a:t>
            </a:r>
            <a:endParaRPr lang="en-US" altLang="zh-CN" sz="1800">
              <a:solidFill>
                <a:srgbClr val="3D5C00"/>
              </a:solidFill>
              <a:ea typeface="宋体" charset="-122"/>
            </a:endParaRPr>
          </a:p>
          <a:p>
            <a:pPr lvl="1" eaLnBrk="1" hangingPunct="1"/>
            <a:r>
              <a:rPr lang="zh-CN" altLang="en-US" sz="2600">
                <a:solidFill>
                  <a:srgbClr val="3D5C00"/>
                </a:solidFill>
                <a:ea typeface="宋体" charset="-122"/>
              </a:rPr>
              <a:t>把微软称为</a:t>
            </a:r>
            <a:r>
              <a:rPr lang="en-US" altLang="zh-CN" sz="2600">
                <a:solidFill>
                  <a:srgbClr val="3D5C00"/>
                </a:solidFill>
                <a:ea typeface="宋体" charset="-122"/>
              </a:rPr>
              <a:t>M$</a:t>
            </a:r>
          </a:p>
          <a:p>
            <a:pPr eaLnBrk="1" hangingPunct="1"/>
            <a:endParaRPr lang="en-US" altLang="zh-CN" sz="1800">
              <a:solidFill>
                <a:srgbClr val="3D5C00"/>
              </a:solidFill>
              <a:ea typeface="宋体" charset="-122"/>
            </a:endParaRPr>
          </a:p>
          <a:p>
            <a:pPr lvl="1" eaLnBrk="1" hangingPunct="1"/>
            <a:endParaRPr lang="zh-CN" altLang="en-US" sz="1600" b="1">
              <a:solidFill>
                <a:schemeClr val="folHlink"/>
              </a:solidFill>
              <a:ea typeface="宋体" charset="-122"/>
              <a:sym typeface="Arial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D9DFD98-62BC-4C84-8839-0A137EBB33A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zh-CN" altLang="en-US" dirty="0"/>
              <a:t>黑客文化</a:t>
            </a:r>
            <a:r>
              <a:rPr lang="en-US" altLang="zh-CN" dirty="0"/>
              <a:t>——</a:t>
            </a:r>
            <a:r>
              <a:rPr lang="zh-CN" altLang="en-US" dirty="0"/>
              <a:t>一种对技术和自由的极致追求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B836DD2-EE60-4CA4-A052-065D19CC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897731" y="1530351"/>
            <a:ext cx="8089900" cy="4371975"/>
          </a:xfrm>
          <a:noFill/>
        </p:spPr>
        <p:txBody>
          <a:bodyPr/>
          <a:lstStyle/>
          <a:p>
            <a:pPr eaLnBrk="1" hangingPunct="1"/>
            <a:r>
              <a:rPr lang="zh-CN" altLang="en-US" sz="1800">
                <a:solidFill>
                  <a:srgbClr val="3D5C00"/>
                </a:solidFill>
                <a:ea typeface="宋体" charset="-122"/>
              </a:rPr>
              <a:t>（强力推荐阅读）</a:t>
            </a:r>
            <a:r>
              <a:rPr lang="en-US" altLang="zh-CN" sz="1800">
                <a:solidFill>
                  <a:srgbClr val="3D5C00"/>
                </a:solidFill>
                <a:ea typeface="宋体" charset="-122"/>
              </a:rPr>
              <a:t>Linux in Wikipedia</a:t>
            </a:r>
          </a:p>
          <a:p>
            <a:pPr lvl="1" eaLnBrk="1" hangingPunct="1"/>
            <a:r>
              <a:rPr lang="en-US" altLang="zh-CN" sz="2600">
                <a:solidFill>
                  <a:srgbClr val="3D5C00"/>
                </a:solidFill>
                <a:ea typeface="宋体" charset="-122"/>
              </a:rPr>
              <a:t>http://en.wikipedia.org/wiki/Linux</a:t>
            </a:r>
          </a:p>
          <a:p>
            <a:pPr eaLnBrk="1" hangingPunct="1"/>
            <a:endParaRPr lang="en-US" altLang="zh-CN" sz="1800">
              <a:solidFill>
                <a:srgbClr val="3D5C00"/>
              </a:solidFill>
              <a:ea typeface="宋体" charset="-122"/>
            </a:endParaRPr>
          </a:p>
          <a:p>
            <a:pPr eaLnBrk="1" hangingPunct="1"/>
            <a:r>
              <a:rPr lang="zh-CN" altLang="en-US" sz="1800">
                <a:solidFill>
                  <a:srgbClr val="3D5C00"/>
                </a:solidFill>
                <a:ea typeface="宋体" charset="-122"/>
              </a:rPr>
              <a:t>Unix发展历史</a:t>
            </a:r>
          </a:p>
          <a:p>
            <a:pPr lvl="1" eaLnBrk="1" hangingPunct="1"/>
            <a:r>
              <a:rPr lang="zh-CN" altLang="en-US" sz="1600">
                <a:solidFill>
                  <a:srgbClr val="111111"/>
                </a:solidFill>
                <a:ea typeface="宋体" charset="-122"/>
                <a:sym typeface="Arial" charset="0"/>
              </a:rPr>
              <a:t>http://coolshell.cn/articles/2322.html</a:t>
            </a:r>
          </a:p>
          <a:p>
            <a:pPr eaLnBrk="1" hangingPunct="1"/>
            <a:r>
              <a:rPr lang="zh-CN" altLang="en-US" sz="1800">
                <a:solidFill>
                  <a:srgbClr val="3D5C00"/>
                </a:solidFill>
                <a:ea typeface="宋体" charset="-122"/>
              </a:rPr>
              <a:t>GNU Linux Distribution Timeline</a:t>
            </a:r>
            <a:endParaRPr lang="en-US" altLang="zh-CN" sz="1800">
              <a:solidFill>
                <a:srgbClr val="3D5C00"/>
              </a:solidFill>
              <a:ea typeface="宋体" charset="-122"/>
            </a:endParaRPr>
          </a:p>
          <a:p>
            <a:pPr lvl="1" eaLnBrk="1" hangingPunct="1"/>
            <a:r>
              <a:rPr lang="en-US" altLang="zh-CN" sz="1600">
                <a:solidFill>
                  <a:srgbClr val="111111"/>
                </a:solidFill>
                <a:ea typeface="宋体" charset="-122"/>
                <a:sym typeface="Arial" charset="0"/>
                <a:hlinkClick r:id="rId2"/>
              </a:rPr>
              <a:t>http://futurist.se/gldt/</a:t>
            </a:r>
            <a:endParaRPr lang="zh-CN" altLang="en-US" sz="1600">
              <a:solidFill>
                <a:srgbClr val="111111"/>
              </a:solidFill>
              <a:ea typeface="宋体" charset="-122"/>
              <a:sym typeface="Arial" charset="0"/>
            </a:endParaRPr>
          </a:p>
          <a:p>
            <a:pPr eaLnBrk="1" hangingPunct="1"/>
            <a:r>
              <a:rPr lang="zh-CN" altLang="en-US" sz="1800">
                <a:solidFill>
                  <a:srgbClr val="3D5C00"/>
                </a:solidFill>
                <a:ea typeface="宋体" charset="-122"/>
              </a:rPr>
              <a:t>谁写了Linux</a:t>
            </a:r>
          </a:p>
          <a:p>
            <a:pPr lvl="1" eaLnBrk="1" hangingPunct="1"/>
            <a:r>
              <a:rPr lang="zh-CN" altLang="en-US" sz="1600">
                <a:solidFill>
                  <a:srgbClr val="111111"/>
                </a:solidFill>
                <a:ea typeface="宋体" charset="-122"/>
                <a:sym typeface="Arial" charset="0"/>
              </a:rPr>
              <a:t>http://www.linuxfoundation.org/sites/main/files/publications/whowriteslinux.pdf</a:t>
            </a:r>
            <a:endParaRPr lang="en-US" altLang="zh-CN" sz="1600">
              <a:solidFill>
                <a:srgbClr val="111111"/>
              </a:solidFill>
              <a:ea typeface="宋体" charset="-122"/>
              <a:sym typeface="Arial" charset="0"/>
            </a:endParaRPr>
          </a:p>
          <a:p>
            <a:pPr eaLnBrk="1" hangingPunct="1"/>
            <a:r>
              <a:rPr lang="en-US" altLang="zh-CN" sz="1800">
                <a:solidFill>
                  <a:srgbClr val="3D5C00"/>
                </a:solidFill>
                <a:ea typeface="宋体" charset="-122"/>
              </a:rPr>
              <a:t>DistroWatch</a:t>
            </a:r>
          </a:p>
          <a:p>
            <a:pPr lvl="1" eaLnBrk="1" hangingPunct="1"/>
            <a:r>
              <a:rPr lang="en-US" altLang="zh-CN" sz="1600">
                <a:solidFill>
                  <a:srgbClr val="111111"/>
                </a:solidFill>
                <a:ea typeface="宋体" charset="-122"/>
                <a:sym typeface="Arial" charset="0"/>
              </a:rPr>
              <a:t>http://distrowatch.com/</a:t>
            </a:r>
          </a:p>
          <a:p>
            <a:pPr eaLnBrk="1" hangingPunct="1"/>
            <a:endParaRPr lang="en-US" altLang="zh-CN" sz="1800">
              <a:solidFill>
                <a:srgbClr val="3D5C00"/>
              </a:solidFill>
              <a:ea typeface="宋体" charset="-122"/>
            </a:endParaRPr>
          </a:p>
          <a:p>
            <a:pPr eaLnBrk="1" hangingPunct="1"/>
            <a:endParaRPr lang="en-US" altLang="zh-CN" sz="1800">
              <a:solidFill>
                <a:srgbClr val="3D5C00"/>
              </a:solidFill>
              <a:ea typeface="宋体" charset="-122"/>
            </a:endParaRPr>
          </a:p>
          <a:p>
            <a:pPr lvl="1" eaLnBrk="1" hangingPunct="1"/>
            <a:endParaRPr lang="zh-CN" altLang="en-US" sz="1600">
              <a:solidFill>
                <a:srgbClr val="111111"/>
              </a:solidFill>
              <a:ea typeface="宋体" charset="-122"/>
              <a:sym typeface="Arial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4D11732-CFD0-4966-A795-F789387FE20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zh-CN" altLang="en-US" dirty="0"/>
              <a:t>资料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7445E9-775D-4A0D-A3BD-3B84C28A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862263"/>
            <a:ext cx="9906000" cy="1250950"/>
          </a:xfrm>
        </p:spPr>
        <p:txBody>
          <a:bodyPr/>
          <a:lstStyle/>
          <a:p>
            <a:pPr algn="ctr" eaLnBrk="1" hangingPunct="1"/>
            <a:r>
              <a:rPr lang="zh-CN" altLang="en-US" sz="5400" dirty="0">
                <a:ea typeface="宋体" charset="-122"/>
              </a:rPr>
              <a:t>谢谢 !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0B0472-B97E-444C-AEDD-BB1177DE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>
          <a:xfrm>
            <a:off x="0" y="555625"/>
            <a:ext cx="9906000" cy="654050"/>
          </a:xfrm>
        </p:spPr>
        <p:txBody>
          <a:bodyPr/>
          <a:lstStyle/>
          <a:p>
            <a:pPr algn="ctr"/>
            <a:r>
              <a:rPr lang="zh-CN" altLang="en-US">
                <a:ea typeface="宋体" charset="-122"/>
              </a:rPr>
              <a:t>图灵机、冯诺依曼体系结构和</a:t>
            </a:r>
            <a:r>
              <a:rPr lang="en-US" altLang="zh-CN">
                <a:ea typeface="宋体" charset="-122"/>
              </a:rPr>
              <a:t>ENIAC</a:t>
            </a:r>
            <a:r>
              <a:rPr lang="zh-CN" altLang="en-US">
                <a:ea typeface="宋体" charset="-122"/>
              </a:rPr>
              <a:t>（</a:t>
            </a:r>
            <a:r>
              <a:rPr lang="en-US" altLang="zh-CN">
                <a:ea typeface="宋体" charset="-122"/>
              </a:rPr>
              <a:t>2</a:t>
            </a:r>
            <a:r>
              <a:rPr lang="zh-CN" altLang="en-US">
                <a:ea typeface="宋体" charset="-122"/>
              </a:rPr>
              <a:t>）</a:t>
            </a:r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>
          <a:xfrm>
            <a:off x="271727" y="1556792"/>
            <a:ext cx="4717389" cy="4953000"/>
          </a:xfrm>
        </p:spPr>
        <p:txBody>
          <a:bodyPr/>
          <a:lstStyle/>
          <a:p>
            <a:r>
              <a:rPr lang="en-US" altLang="zh-CN" dirty="0">
                <a:ea typeface="宋体" charset="-122"/>
              </a:rPr>
              <a:t>ENIAC</a:t>
            </a:r>
          </a:p>
          <a:p>
            <a:pPr lvl="1"/>
            <a:r>
              <a:rPr lang="zh-CN" altLang="en-US" dirty="0">
                <a:solidFill>
                  <a:schemeClr val="folHlink"/>
                </a:solidFill>
                <a:ea typeface="宋体" charset="-122"/>
              </a:rPr>
              <a:t>世界上第一台电子多用途计算机，于</a:t>
            </a:r>
            <a:r>
              <a:rPr lang="en-US" altLang="zh-CN" dirty="0">
                <a:solidFill>
                  <a:schemeClr val="folHlink"/>
                </a:solidFill>
                <a:ea typeface="宋体" charset="-122"/>
              </a:rPr>
              <a:t>1946</a:t>
            </a:r>
            <a:r>
              <a:rPr lang="zh-CN" altLang="en-US" dirty="0">
                <a:solidFill>
                  <a:schemeClr val="folHlink"/>
                </a:solidFill>
                <a:ea typeface="宋体" charset="-122"/>
              </a:rPr>
              <a:t>年在美国诞生。 </a:t>
            </a:r>
            <a:endParaRPr lang="en-US" altLang="zh-CN" dirty="0">
              <a:solidFill>
                <a:schemeClr val="folHlink"/>
              </a:solidFill>
              <a:ea typeface="宋体" charset="-122"/>
            </a:endParaRPr>
          </a:p>
          <a:p>
            <a:pPr lvl="1"/>
            <a:r>
              <a:rPr lang="zh-CN" altLang="en-US" dirty="0">
                <a:solidFill>
                  <a:schemeClr val="folHlink"/>
                </a:solidFill>
                <a:ea typeface="宋体" charset="-122"/>
              </a:rPr>
              <a:t>承担开发任务的“莫尔小组”由四位科学家和</a:t>
            </a:r>
            <a:r>
              <a:rPr lang="zh-CN" altLang="en-US" dirty="0">
                <a:solidFill>
                  <a:srgbClr val="FF0000"/>
                </a:solidFill>
                <a:ea typeface="宋体" charset="-122"/>
              </a:rPr>
              <a:t>四位工程师</a:t>
            </a:r>
            <a:r>
              <a:rPr lang="zh-CN" altLang="en-US" dirty="0">
                <a:solidFill>
                  <a:schemeClr val="folHlink"/>
                </a:solidFill>
                <a:ea typeface="宋体" charset="-122"/>
              </a:rPr>
              <a:t>埃克特、莫克利、戈尔斯坦、博克斯组成，总工程师埃克特在当时年仅</a:t>
            </a:r>
            <a:r>
              <a:rPr lang="en-US" altLang="zh-CN" dirty="0">
                <a:solidFill>
                  <a:schemeClr val="folHlink"/>
                </a:solidFill>
                <a:ea typeface="宋体" charset="-122"/>
              </a:rPr>
              <a:t>24</a:t>
            </a:r>
            <a:r>
              <a:rPr lang="zh-CN" altLang="en-US" dirty="0">
                <a:solidFill>
                  <a:schemeClr val="folHlink"/>
                </a:solidFill>
                <a:ea typeface="宋体" charset="-122"/>
              </a:rPr>
              <a:t>岁。</a:t>
            </a:r>
            <a:endParaRPr lang="en-US" altLang="zh-CN" dirty="0">
              <a:solidFill>
                <a:schemeClr val="folHlink"/>
              </a:solidFill>
              <a:ea typeface="宋体" charset="-122"/>
            </a:endParaRPr>
          </a:p>
          <a:p>
            <a:endParaRPr lang="en-US" altLang="zh-CN" b="0" dirty="0">
              <a:ea typeface="宋体" charset="-122"/>
            </a:endParaRPr>
          </a:p>
          <a:p>
            <a:endParaRPr lang="en-US" altLang="zh-CN" b="0" dirty="0">
              <a:ea typeface="宋体" charset="-122"/>
            </a:endParaRPr>
          </a:p>
          <a:p>
            <a:endParaRPr lang="zh-CN" altLang="en-US" dirty="0">
              <a:ea typeface="宋体" charset="-122"/>
            </a:endParaRPr>
          </a:p>
        </p:txBody>
      </p:sp>
      <p:pic>
        <p:nvPicPr>
          <p:cNvPr id="8196" name="Picture 2" descr="http://a.hiphotos.baidu.com/baike/c0%3Dbaike92%2C5%2C5%2C92%2C30/sign=182855c8ad4bd11310c0bf603bc6cf6a/5ab5c9ea15ce36d30584328b3af33a87e850352ac75c99b5.jpg"/>
          <p:cNvPicPr>
            <a:picLocks noChangeAspect="1" noChangeArrowheads="1"/>
          </p:cNvPicPr>
          <p:nvPr/>
        </p:nvPicPr>
        <p:blipFill rotWithShape="1">
          <a:blip r:embed="rId2" cstate="print"/>
          <a:srcRect b="12713"/>
          <a:stretch/>
        </p:blipFill>
        <p:spPr bwMode="auto">
          <a:xfrm>
            <a:off x="4997649" y="2132856"/>
            <a:ext cx="4916884" cy="2936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9272B4-D862-4E16-97E7-3BBA98420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1DD3E0-5F7C-46B2-AE3F-E81668104769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319881" y="1813099"/>
            <a:ext cx="9302354" cy="2840037"/>
          </a:xfrm>
          <a:noFill/>
        </p:spPr>
        <p:txBody>
          <a:bodyPr/>
          <a:lstStyle/>
          <a:p>
            <a:pPr lvl="1" eaLnBrk="1" hangingPunct="1"/>
            <a:r>
              <a:rPr lang="en-US" altLang="zh-CN" sz="2400" dirty="0">
                <a:ea typeface="宋体" charset="-122"/>
              </a:rPr>
              <a:t>1964</a:t>
            </a:r>
            <a:r>
              <a:rPr lang="zh-CN" altLang="en-US" sz="2400" dirty="0">
                <a:ea typeface="宋体" charset="-122"/>
              </a:rPr>
              <a:t>年，贝尔实验室、麻省理工学院及美国通用电气公司共同研发了</a:t>
            </a:r>
            <a:r>
              <a:rPr lang="en-US" altLang="zh-CN" sz="2400" dirty="0">
                <a:ea typeface="宋体" charset="-122"/>
              </a:rPr>
              <a:t>Multics</a:t>
            </a:r>
            <a:r>
              <a:rPr lang="zh-CN" altLang="en-US" sz="2400" dirty="0">
                <a:ea typeface="宋体" charset="-122"/>
              </a:rPr>
              <a:t>，作为一个分时操作系统，安装在大型主机上，支持多人多工使用，成为现代</a:t>
            </a:r>
            <a:r>
              <a:rPr lang="en-US" altLang="zh-CN" sz="2400" dirty="0">
                <a:ea typeface="宋体" charset="-122"/>
              </a:rPr>
              <a:t>OS</a:t>
            </a:r>
            <a:r>
              <a:rPr lang="zh-CN" altLang="en-US" sz="2400" dirty="0">
                <a:ea typeface="宋体" charset="-122"/>
              </a:rPr>
              <a:t>的基础。</a:t>
            </a:r>
            <a:endParaRPr lang="en-US" altLang="zh-CN" sz="2400" dirty="0">
              <a:solidFill>
                <a:srgbClr val="111111"/>
              </a:solidFill>
              <a:ea typeface="宋体" charset="-122"/>
              <a:sym typeface="Arial" charset="0"/>
            </a:endParaRPr>
          </a:p>
          <a:p>
            <a:pPr lvl="1" eaLnBrk="1" hangingPunct="1"/>
            <a:r>
              <a:rPr lang="zh-CN" altLang="en-US" sz="2400" dirty="0">
                <a:solidFill>
                  <a:srgbClr val="111111"/>
                </a:solidFill>
                <a:ea typeface="宋体" charset="-122"/>
                <a:sym typeface="Arial" charset="0"/>
              </a:rPr>
              <a:t>基于对</a:t>
            </a:r>
            <a:r>
              <a:rPr lang="en-US" altLang="zh-CN" sz="2400" dirty="0">
                <a:solidFill>
                  <a:srgbClr val="111111"/>
                </a:solidFill>
                <a:ea typeface="宋体" charset="-122"/>
                <a:sym typeface="Arial" charset="0"/>
              </a:rPr>
              <a:t>Multics</a:t>
            </a:r>
            <a:r>
              <a:rPr lang="zh-CN" altLang="en-US" sz="2400" dirty="0">
                <a:solidFill>
                  <a:srgbClr val="111111"/>
                </a:solidFill>
                <a:ea typeface="宋体" charset="-122"/>
                <a:sym typeface="Arial" charset="0"/>
              </a:rPr>
              <a:t>进度的不满，</a:t>
            </a:r>
            <a:r>
              <a:rPr lang="en-US" altLang="zh-CN" sz="2400" dirty="0">
                <a:solidFill>
                  <a:srgbClr val="111111"/>
                </a:solidFill>
                <a:ea typeface="宋体" charset="-122"/>
                <a:sym typeface="Arial" charset="0"/>
              </a:rPr>
              <a:t>1969</a:t>
            </a:r>
            <a:r>
              <a:rPr lang="zh-CN" altLang="en-US" sz="2400" dirty="0">
                <a:solidFill>
                  <a:srgbClr val="111111"/>
                </a:solidFill>
                <a:ea typeface="宋体" charset="-122"/>
                <a:sym typeface="Arial" charset="0"/>
              </a:rPr>
              <a:t>年</a:t>
            </a:r>
            <a:r>
              <a:rPr lang="en-US" altLang="zh-CN" sz="2400" dirty="0">
                <a:solidFill>
                  <a:srgbClr val="111111"/>
                </a:solidFill>
                <a:ea typeface="宋体" charset="-122"/>
                <a:sym typeface="Arial" charset="0"/>
              </a:rPr>
              <a:t> Ken Thompson</a:t>
            </a:r>
            <a:r>
              <a:rPr lang="zh-CN" altLang="en-US" sz="2400" dirty="0">
                <a:solidFill>
                  <a:srgbClr val="111111"/>
                </a:solidFill>
                <a:ea typeface="宋体" charset="-122"/>
                <a:sym typeface="Arial" charset="0"/>
              </a:rPr>
              <a:t>和</a:t>
            </a:r>
            <a:r>
              <a:rPr lang="en-US" altLang="zh-CN" sz="2400" dirty="0">
                <a:solidFill>
                  <a:srgbClr val="111111"/>
                </a:solidFill>
                <a:ea typeface="宋体" charset="-122"/>
                <a:sym typeface="Arial" charset="0"/>
              </a:rPr>
              <a:t>Dennis Ritchie </a:t>
            </a:r>
            <a:r>
              <a:rPr lang="zh-CN" altLang="en-US" sz="2400" dirty="0">
                <a:solidFill>
                  <a:srgbClr val="111111"/>
                </a:solidFill>
                <a:ea typeface="宋体" charset="-122"/>
                <a:sym typeface="Arial" charset="0"/>
              </a:rPr>
              <a:t>开始研发</a:t>
            </a:r>
            <a:r>
              <a:rPr lang="en-US" altLang="zh-CN" sz="2400" dirty="0">
                <a:solidFill>
                  <a:srgbClr val="111111"/>
                </a:solidFill>
                <a:ea typeface="宋体" charset="-122"/>
                <a:sym typeface="Arial" charset="0"/>
              </a:rPr>
              <a:t>Unix</a:t>
            </a:r>
            <a:r>
              <a:rPr lang="zh-CN" altLang="en-US" sz="2400" dirty="0">
                <a:solidFill>
                  <a:srgbClr val="111111"/>
                </a:solidFill>
                <a:ea typeface="宋体" charset="-122"/>
                <a:sym typeface="Arial" charset="0"/>
              </a:rPr>
              <a:t>。1974年，关于</a:t>
            </a:r>
            <a:r>
              <a:rPr lang="en-US" altLang="zh-CN" sz="2400" dirty="0">
                <a:solidFill>
                  <a:srgbClr val="111111"/>
                </a:solidFill>
                <a:ea typeface="宋体" charset="-122"/>
                <a:sym typeface="Arial" charset="0"/>
              </a:rPr>
              <a:t>Unix</a:t>
            </a:r>
            <a:r>
              <a:rPr lang="zh-CN" altLang="en-US" sz="2400" dirty="0">
                <a:solidFill>
                  <a:srgbClr val="111111"/>
                </a:solidFill>
                <a:ea typeface="宋体" charset="-122"/>
                <a:sym typeface="Arial" charset="0"/>
              </a:rPr>
              <a:t>的第一篇文章正式发表，标志着</a:t>
            </a:r>
            <a:r>
              <a:rPr lang="en-US" altLang="zh-CN" sz="2400" dirty="0">
                <a:solidFill>
                  <a:srgbClr val="111111"/>
                </a:solidFill>
                <a:ea typeface="宋体" charset="-122"/>
                <a:sym typeface="Arial" charset="0"/>
              </a:rPr>
              <a:t>Unix</a:t>
            </a:r>
            <a:r>
              <a:rPr lang="zh-CN" altLang="en-US" sz="2400" dirty="0">
                <a:solidFill>
                  <a:srgbClr val="111111"/>
                </a:solidFill>
                <a:ea typeface="宋体" charset="-122"/>
                <a:sym typeface="Arial" charset="0"/>
              </a:rPr>
              <a:t>的诞生。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1050" y="4365104"/>
            <a:ext cx="3415569" cy="2048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1061049" y="6445081"/>
            <a:ext cx="341556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zh-CN" sz="1200" dirty="0"/>
              <a:t>Ken Thompson &amp; Dennis Ritchie</a:t>
            </a:r>
          </a:p>
        </p:txBody>
      </p:sp>
      <p:sp>
        <p:nvSpPr>
          <p:cNvPr id="9223" name="TextBox 6"/>
          <p:cNvSpPr txBox="1">
            <a:spLocks noChangeArrowheads="1"/>
          </p:cNvSpPr>
          <p:nvPr/>
        </p:nvSpPr>
        <p:spPr bwMode="auto">
          <a:xfrm>
            <a:off x="2132542" y="1290810"/>
            <a:ext cx="5281481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</a:rPr>
              <a:t>Multics    v.s.      Unix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9224" name="TextBox 7"/>
          <p:cNvSpPr txBox="1">
            <a:spLocks noChangeArrowheads="1"/>
          </p:cNvSpPr>
          <p:nvPr/>
        </p:nvSpPr>
        <p:spPr bwMode="auto">
          <a:xfrm>
            <a:off x="5688212" y="5291138"/>
            <a:ext cx="3451622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副产品：</a:t>
            </a:r>
            <a:r>
              <a:rPr lang="en-US" altLang="zh-CN" sz="2800" b="1" dirty="0">
                <a:solidFill>
                  <a:srgbClr val="FF0000"/>
                </a:solidFill>
              </a:rPr>
              <a:t>C</a:t>
            </a:r>
            <a:r>
              <a:rPr lang="zh-CN" altLang="en-US" sz="2800" b="1" dirty="0">
                <a:solidFill>
                  <a:srgbClr val="FF0000"/>
                </a:solidFill>
              </a:rPr>
              <a:t>语言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E75349-BE65-4A9C-A65D-8BBBA79E7D1D}"/>
              </a:ext>
            </a:extLst>
          </p:cNvPr>
          <p:cNvSpPr txBox="1">
            <a:spLocks noChangeArrowheads="1"/>
          </p:cNvSpPr>
          <p:nvPr/>
        </p:nvSpPr>
        <p:spPr>
          <a:xfrm>
            <a:off x="18058" y="492348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dirty="0"/>
              <a:t>Unix</a:t>
            </a:r>
            <a:r>
              <a:rPr lang="zh-CN" altLang="en-US" dirty="0"/>
              <a:t>系统的诞生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D5999C-52D4-4A54-B63E-2C774C7D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386954" y="4410943"/>
            <a:ext cx="2483379" cy="530225"/>
          </a:xfrm>
          <a:noFill/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1800">
                <a:ea typeface="宋体" charset="-122"/>
                <a:sym typeface="Arial" charset="0"/>
              </a:rPr>
              <a:t>1941-2011</a:t>
            </a:r>
            <a:endParaRPr lang="zh-CN" altLang="en-US" sz="1800">
              <a:ea typeface="宋体" charset="-122"/>
              <a:sym typeface="Arial" charset="0"/>
            </a:endParaRPr>
          </a:p>
        </p:txBody>
      </p:sp>
      <p:pic>
        <p:nvPicPr>
          <p:cNvPr id="10245" name="Picture 2" descr="Dennis Ritchi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2431" y="1324843"/>
            <a:ext cx="2483379" cy="296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071549" y="4223618"/>
            <a:ext cx="683445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/>
              <a:t>KISS</a:t>
            </a:r>
            <a:r>
              <a:rPr lang="zh-CN" altLang="en-US" sz="3200"/>
              <a:t>：</a:t>
            </a:r>
            <a:r>
              <a:rPr lang="en-US" altLang="zh-CN" sz="3200"/>
              <a:t>Keep It Simple &amp; Stupid</a:t>
            </a:r>
            <a:endParaRPr lang="zh-CN" altLang="en-US" sz="320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050911" y="1340717"/>
            <a:ext cx="647157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/>
              <a:t>Unix</a:t>
            </a:r>
            <a:r>
              <a:rPr lang="zh-CN" altLang="en-US" sz="3200"/>
              <a:t>的发明者之一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071548" y="2242418"/>
            <a:ext cx="6471577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/>
              <a:t>C</a:t>
            </a:r>
            <a:r>
              <a:rPr lang="zh-CN" altLang="en-US" sz="3200"/>
              <a:t>语言的发明者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045751" y="3074267"/>
            <a:ext cx="6471576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/>
              <a:t>1983</a:t>
            </a:r>
            <a:r>
              <a:rPr lang="zh-CN" altLang="en-US" sz="3200"/>
              <a:t>年的图灵奖获得者</a:t>
            </a: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595048" y="5118100"/>
            <a:ext cx="8922279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/>
              <a:t>2011</a:t>
            </a:r>
            <a:r>
              <a:rPr lang="zh-CN" altLang="en-US" sz="2400"/>
              <a:t>年</a:t>
            </a:r>
            <a:r>
              <a:rPr lang="en-US" altLang="zh-CN" sz="2400"/>
              <a:t>10</a:t>
            </a:r>
            <a:r>
              <a:rPr lang="zh-CN" altLang="en-US" sz="2400"/>
              <a:t>月：</a:t>
            </a:r>
            <a:endParaRPr lang="en-US" altLang="zh-CN" sz="2400"/>
          </a:p>
          <a:p>
            <a:r>
              <a:rPr lang="en-US" altLang="zh-CN" sz="2400">
                <a:solidFill>
                  <a:srgbClr val="FF0000"/>
                </a:solidFill>
              </a:rPr>
              <a:t>His pointer has been cast to void </a:t>
            </a:r>
            <a:r>
              <a:rPr lang="zh-CN" altLang="en-US" sz="2400">
                <a:solidFill>
                  <a:srgbClr val="FF0000"/>
                </a:solidFill>
              </a:rPr>
              <a:t>*</a:t>
            </a:r>
            <a:r>
              <a:rPr lang="en-US" altLang="zh-CN" sz="2400">
                <a:solidFill>
                  <a:srgbClr val="FF0000"/>
                </a:solidFill>
              </a:rPr>
              <a:t>. </a:t>
            </a:r>
          </a:p>
          <a:p>
            <a:r>
              <a:rPr lang="en-US" altLang="zh-CN" sz="2400">
                <a:solidFill>
                  <a:srgbClr val="FF0000"/>
                </a:solidFill>
              </a:rPr>
              <a:t>His process has terminated with exit code 0. 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71B84F7-7553-46C8-9634-7AC6BF90F9F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dirty="0"/>
              <a:t>Dennis Ritchie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D39BBB1-16AE-4DC1-907D-4F6371085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7" grpId="0" build="allAtOnce"/>
      <p:bldP spid="8" grpId="0" build="allAtOnce"/>
      <p:bldP spid="9" grpId="0" build="allAtOnce"/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128464" y="1563689"/>
            <a:ext cx="9649071" cy="4772025"/>
          </a:xfrm>
          <a:noFill/>
        </p:spPr>
        <p:txBody>
          <a:bodyPr/>
          <a:lstStyle/>
          <a:p>
            <a:pPr lvl="1" eaLnBrk="1" hangingPunct="1"/>
            <a:r>
              <a:rPr lang="zh-CN" altLang="en-US" sz="2400" dirty="0">
                <a:solidFill>
                  <a:srgbClr val="111111"/>
                </a:solidFill>
                <a:ea typeface="宋体" charset="-122"/>
                <a:sym typeface="Arial" charset="0"/>
              </a:rPr>
              <a:t>1975年，</a:t>
            </a:r>
            <a:r>
              <a:rPr lang="en-US" altLang="zh-CN" sz="2400" dirty="0">
                <a:solidFill>
                  <a:srgbClr val="111111"/>
                </a:solidFill>
                <a:ea typeface="宋体" charset="-122"/>
                <a:sym typeface="Arial" charset="0"/>
              </a:rPr>
              <a:t>Unix</a:t>
            </a:r>
            <a:r>
              <a:rPr lang="zh-CN" altLang="en-US" sz="2400" dirty="0">
                <a:solidFill>
                  <a:srgbClr val="111111"/>
                </a:solidFill>
                <a:ea typeface="宋体" charset="-122"/>
                <a:sym typeface="Arial" charset="0"/>
              </a:rPr>
              <a:t>第6版引入了多道技术，成为真正的多用户分时系统</a:t>
            </a:r>
          </a:p>
          <a:p>
            <a:pPr lvl="1" eaLnBrk="1" hangingPunct="1"/>
            <a:r>
              <a:rPr lang="zh-CN" altLang="en-US" sz="2400" dirty="0">
                <a:solidFill>
                  <a:srgbClr val="111111"/>
                </a:solidFill>
                <a:ea typeface="宋体" charset="-122"/>
                <a:sym typeface="Arial" charset="0"/>
              </a:rPr>
              <a:t>1980年，贝尔实验室公布了适用于Vax11/780系统平台上的32位操作系统，Unix32V</a:t>
            </a:r>
          </a:p>
          <a:p>
            <a:pPr lvl="1" eaLnBrk="1" hangingPunct="1"/>
            <a:r>
              <a:rPr lang="zh-CN" altLang="en-US" sz="2400" dirty="0">
                <a:solidFill>
                  <a:srgbClr val="111111"/>
                </a:solidFill>
                <a:ea typeface="宋体" charset="-122"/>
                <a:sym typeface="Arial" charset="0"/>
              </a:rPr>
              <a:t>在Unix32V的基础上，Unix走上了AT&amp;T贝尔实验室和加州大学伯克利分校两条发展道路</a:t>
            </a:r>
          </a:p>
          <a:p>
            <a:pPr lvl="1" eaLnBrk="1" hangingPunct="1"/>
            <a:r>
              <a:rPr lang="zh-CN" altLang="en-US" sz="2400" dirty="0">
                <a:solidFill>
                  <a:srgbClr val="111111"/>
                </a:solidFill>
                <a:ea typeface="宋体" charset="-122"/>
                <a:sym typeface="Arial" charset="0"/>
              </a:rPr>
              <a:t>1980年，伯克利先后公布了Unix BSD 4.0和Unix BSD 4.1；1983年公布了Unix BSD 4.2</a:t>
            </a:r>
          </a:p>
          <a:p>
            <a:pPr lvl="1" eaLnBrk="1" hangingPunct="1"/>
            <a:r>
              <a:rPr lang="zh-CN" altLang="en-US" sz="2400" dirty="0">
                <a:solidFill>
                  <a:srgbClr val="111111"/>
                </a:solidFill>
                <a:ea typeface="宋体" charset="-122"/>
                <a:sym typeface="Arial" charset="0"/>
              </a:rPr>
              <a:t>AT&amp;T在1982、1983年发布了Unix system III和Unix system V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DB98D5-46B0-487F-959E-F4B458CAFAE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dirty="0"/>
              <a:t>Unix</a:t>
            </a:r>
            <a:r>
              <a:rPr lang="zh-CN" altLang="en-US" dirty="0"/>
              <a:t>系统的分叉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F1ED86-AF27-4F39-B105-7D546D27B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897731" y="1530351"/>
            <a:ext cx="8089900" cy="4772025"/>
          </a:xfrm>
          <a:noFill/>
        </p:spPr>
        <p:txBody>
          <a:bodyPr/>
          <a:lstStyle/>
          <a:p>
            <a:pPr eaLnBrk="1" hangingPunct="1"/>
            <a:r>
              <a:rPr lang="zh-CN" altLang="en-US" sz="1800">
                <a:solidFill>
                  <a:srgbClr val="3D5C00"/>
                </a:solidFill>
                <a:ea typeface="宋体" charset="-122"/>
              </a:rPr>
              <a:t>Unix系统分叉发展几年之后，导致了Unix系统在系统调用、库函数、基本命令方面的区别</a:t>
            </a:r>
          </a:p>
          <a:p>
            <a:pPr eaLnBrk="1" hangingPunct="1"/>
            <a:endParaRPr lang="zh-CN" altLang="en-US" sz="1800">
              <a:solidFill>
                <a:srgbClr val="3D5C00"/>
              </a:solidFill>
              <a:ea typeface="宋体" charset="-122"/>
            </a:endParaRPr>
          </a:p>
          <a:p>
            <a:pPr eaLnBrk="1" hangingPunct="1"/>
            <a:r>
              <a:rPr lang="zh-CN" altLang="en-US" sz="1600">
                <a:ea typeface="宋体" charset="-122"/>
                <a:sym typeface="Arial" charset="0"/>
              </a:rPr>
              <a:t>例子1 应用程序的网络编程接口</a:t>
            </a:r>
          </a:p>
          <a:p>
            <a:pPr lvl="1" eaLnBrk="1" hangingPunct="1"/>
            <a:r>
              <a:rPr lang="zh-CN" altLang="en-US" sz="1800">
                <a:ea typeface="宋体" charset="-122"/>
                <a:sym typeface="Arial" charset="0"/>
              </a:rPr>
              <a:t>BSD系统使用socket，使应用程序可以再网络中相互通信</a:t>
            </a:r>
          </a:p>
          <a:p>
            <a:pPr lvl="1" eaLnBrk="1" hangingPunct="1"/>
            <a:r>
              <a:rPr lang="zh-CN" altLang="en-US" sz="1800">
                <a:ea typeface="宋体" charset="-122"/>
                <a:sym typeface="Arial" charset="0"/>
              </a:rPr>
              <a:t>System V提供了与socket完全不兼容的传输层接口TLI</a:t>
            </a:r>
          </a:p>
          <a:p>
            <a:pPr eaLnBrk="1" hangingPunct="1"/>
            <a:r>
              <a:rPr lang="zh-CN" altLang="en-US" sz="1600">
                <a:ea typeface="宋体" charset="-122"/>
                <a:sym typeface="Arial" charset="0"/>
              </a:rPr>
              <a:t>例子2 ps命令</a:t>
            </a:r>
          </a:p>
          <a:p>
            <a:pPr lvl="1" eaLnBrk="1" hangingPunct="1"/>
            <a:r>
              <a:rPr lang="zh-CN" altLang="en-US" sz="1800">
                <a:ea typeface="宋体" charset="-122"/>
                <a:sym typeface="Arial" charset="0"/>
              </a:rPr>
              <a:t>该命令允许用户查询操作系统中进程的信息</a:t>
            </a:r>
          </a:p>
          <a:p>
            <a:pPr lvl="1" eaLnBrk="1" hangingPunct="1"/>
            <a:r>
              <a:rPr lang="zh-CN" altLang="en-US" sz="1800">
                <a:ea typeface="宋体" charset="-122"/>
                <a:sym typeface="Arial" charset="0"/>
              </a:rPr>
              <a:t>BSD系统中，ps aux可以列出机器中所有正在运行的进程</a:t>
            </a:r>
          </a:p>
          <a:p>
            <a:pPr lvl="1" eaLnBrk="1" hangingPunct="1"/>
            <a:r>
              <a:rPr lang="zh-CN" altLang="en-US" sz="1800">
                <a:ea typeface="宋体" charset="-122"/>
                <a:sym typeface="Arial" charset="0"/>
              </a:rPr>
              <a:t>System V中，ps aux是无效的，取而代之的是ps -ef</a:t>
            </a:r>
          </a:p>
          <a:p>
            <a:pPr eaLnBrk="1" hangingPunct="1"/>
            <a:r>
              <a:rPr lang="zh-CN" altLang="en-US" sz="1600">
                <a:ea typeface="宋体" charset="-122"/>
                <a:sym typeface="Arial" charset="0"/>
              </a:rPr>
              <a:t>例子3 root脚本目录的位置（包含许多系统各种服务的启动和停止脚本）</a:t>
            </a:r>
          </a:p>
          <a:p>
            <a:pPr lvl="1" eaLnBrk="1" hangingPunct="1"/>
            <a:r>
              <a:rPr lang="zh-CN" altLang="en-US" sz="1800">
                <a:ea typeface="宋体" charset="-122"/>
                <a:sym typeface="Arial" charset="0"/>
              </a:rPr>
              <a:t>BSD系统中，/etc/rc.d</a:t>
            </a:r>
          </a:p>
          <a:p>
            <a:pPr lvl="1" eaLnBrk="1" hangingPunct="1"/>
            <a:r>
              <a:rPr lang="zh-CN" altLang="en-US" sz="1800">
                <a:ea typeface="宋体" charset="-122"/>
                <a:sym typeface="Arial" charset="0"/>
              </a:rPr>
              <a:t>System V中，/etc/init.d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DBF01FA-0598-4DB6-B279-2FF77054279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8326"/>
            <a:ext cx="9906000" cy="557213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2pPr>
            <a:lvl3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3pPr>
            <a:lvl4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4pPr>
            <a:lvl5pPr algn="l" eaLnBrk="1" hangingPunct="1">
              <a:lnSpc>
                <a:spcPct val="7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5pPr>
            <a:lvl6pPr marL="4572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6pPr>
            <a:lvl7pPr marL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7pPr>
            <a:lvl8pPr marL="13716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8pPr>
            <a:lvl9pPr marL="18288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  <a:ea typeface="黑体" pitchFamily="2" charset="-122"/>
              </a:defRPr>
            </a:lvl9pPr>
          </a:lstStyle>
          <a:p>
            <a:pPr algn="ctr"/>
            <a:r>
              <a:rPr lang="en-US" altLang="zh-CN" dirty="0"/>
              <a:t>Unix</a:t>
            </a:r>
            <a:r>
              <a:rPr lang="zh-CN" altLang="en-US" dirty="0"/>
              <a:t>系统的分叉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F0D4E9-DD85-4DA8-8C2E-05774EDB5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041F5-C80F-41AD-85A6-1DB15A00DDFA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通用信息 (标准)">
  <a:themeElements>
    <a:clrScheme name="">
      <a:dk1>
        <a:srgbClr val="0033CC"/>
      </a:dk1>
      <a:lt1>
        <a:srgbClr val="FFFFFF"/>
      </a:lt1>
      <a:dk2>
        <a:srgbClr val="336699"/>
      </a:dk2>
      <a:lt2>
        <a:srgbClr val="008000"/>
      </a:lt2>
      <a:accent1>
        <a:srgbClr val="3366FF"/>
      </a:accent1>
      <a:accent2>
        <a:srgbClr val="FFFF66"/>
      </a:accent2>
      <a:accent3>
        <a:srgbClr val="FFFFFF"/>
      </a:accent3>
      <a:accent4>
        <a:srgbClr val="002AAE"/>
      </a:accent4>
      <a:accent5>
        <a:srgbClr val="ADB8FF"/>
      </a:accent5>
      <a:accent6>
        <a:srgbClr val="E7E75C"/>
      </a:accent6>
      <a:hlink>
        <a:srgbClr val="FF6600"/>
      </a:hlink>
      <a:folHlink>
        <a:srgbClr val="FFCC66"/>
      </a:folHlink>
    </a:clrScheme>
    <a:fontScheme name="通用信息 (标准)">
      <a:majorFont>
        <a:latin typeface="Arial Narrow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66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66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通用信息 (标准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通用信息 (标准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通用信息 (标准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29607</TotalTime>
  <Words>5157</Words>
  <Application>Microsoft Office PowerPoint</Application>
  <PresentationFormat>A4 纸张(210x297 毫米)</PresentationFormat>
  <Paragraphs>429</Paragraphs>
  <Slides>47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3" baseType="lpstr">
      <vt:lpstr>Monotype Sorts</vt:lpstr>
      <vt:lpstr>Arial</vt:lpstr>
      <vt:lpstr>Arial Narrow</vt:lpstr>
      <vt:lpstr>Times New Roman</vt:lpstr>
      <vt:lpstr>Wingdings</vt:lpstr>
      <vt:lpstr>通用信息 (标准)</vt:lpstr>
      <vt:lpstr>第一章 第1讲  Linux和openEuler的发展历史</vt:lpstr>
      <vt:lpstr>PowerPoint 演示文稿</vt:lpstr>
      <vt:lpstr>图灵机、冯诺依曼体系结构和ENIAC（1）</vt:lpstr>
      <vt:lpstr>图灵机、冯诺依曼体系结构和ENIAC（1）</vt:lpstr>
      <vt:lpstr>图灵机、冯诺依曼体系结构和ENIAC（2）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openEuler发展历史</vt:lpstr>
      <vt:lpstr>openEuler发展历史</vt:lpstr>
      <vt:lpstr>openEuler发展历史</vt:lpstr>
      <vt:lpstr>openEuler发展历史</vt:lpstr>
      <vt:lpstr>openEuler发展历史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 !</vt:lpstr>
    </vt:vector>
  </TitlesOfParts>
  <Company>CS,HIT,P.R.China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xxf</dc:creator>
  <cp:lastModifiedBy>王 十一</cp:lastModifiedBy>
  <cp:revision>3015</cp:revision>
  <cp:lastPrinted>2011-09-02T04:24:48Z</cp:lastPrinted>
  <dcterms:created xsi:type="dcterms:W3CDTF">2001-03-21T12:57:26Z</dcterms:created>
  <dcterms:modified xsi:type="dcterms:W3CDTF">2021-02-05T02:24:28Z</dcterms:modified>
</cp:coreProperties>
</file>